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m4v" ContentType="video/unknown"/>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sldIdLst>
    <p:sldId id="256" r:id="rId2"/>
    <p:sldId id="257" r:id="rId3"/>
    <p:sldId id="258" r:id="rId4"/>
    <p:sldId id="259" r:id="rId5"/>
    <p:sldId id="260" r:id="rId6"/>
    <p:sldId id="278" r:id="rId7"/>
    <p:sldId id="279" r:id="rId8"/>
    <p:sldId id="280" r:id="rId9"/>
    <p:sldId id="281" r:id="rId10"/>
    <p:sldId id="282" r:id="rId11"/>
    <p:sldId id="283" r:id="rId12"/>
    <p:sldId id="286" r:id="rId13"/>
    <p:sldId id="285" r:id="rId14"/>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5574"/>
    <p:restoredTop sz="84930"/>
  </p:normalViewPr>
  <p:slideViewPr>
    <p:cSldViewPr snapToGrid="0" snapToObjects="1">
      <p:cViewPr>
        <p:scale>
          <a:sx n="98" d="100"/>
          <a:sy n="98" d="100"/>
        </p:scale>
        <p:origin x="1960" y="5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notesMaster" Target="notesMasters/notesMaster1.xml"/><Relationship Id="rId16" Type="http://schemas.openxmlformats.org/officeDocument/2006/relationships/presProps" Target="presProps.xml"/><Relationship Id="rId17" Type="http://schemas.openxmlformats.org/officeDocument/2006/relationships/viewProps" Target="viewProps.xml"/><Relationship Id="rId18" Type="http://schemas.openxmlformats.org/officeDocument/2006/relationships/theme" Target="theme/theme1.xml"/><Relationship Id="rId1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jpg>
</file>

<file path=ppt/media/image20.JPG>
</file>

<file path=ppt/media/image21.JPG>
</file>

<file path=ppt/media/image22.JP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jpeg>
</file>

<file path=ppt/media/image9.png>
</file>

<file path=ppt/media/media1.m4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9407178-49E5-E34D-AAFE-3F9ABBCFC171}" type="datetimeFigureOut">
              <a:rPr lang="it-IT" smtClean="0"/>
              <a:t>08/10/22</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smtClean="0"/>
              <a:t>Fare clic per modificare gli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2C4B10B-7ABA-1540-8CCA-DE84C5184472}" type="slidenum">
              <a:rPr lang="it-IT" smtClean="0"/>
              <a:t>‹n.›</a:t>
            </a:fld>
            <a:endParaRPr lang="it-IT"/>
          </a:p>
        </p:txBody>
      </p:sp>
    </p:spTree>
    <p:extLst>
      <p:ext uri="{BB962C8B-B14F-4D97-AF65-F5344CB8AC3E}">
        <p14:creationId xmlns:p14="http://schemas.microsoft.com/office/powerpoint/2010/main" val="3359008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12C4B10B-7ABA-1540-8CCA-DE84C5184472}" type="slidenum">
              <a:rPr lang="it-IT" smtClean="0"/>
              <a:t>5</a:t>
            </a:fld>
            <a:endParaRPr lang="it-IT"/>
          </a:p>
        </p:txBody>
      </p:sp>
    </p:spTree>
    <p:extLst>
      <p:ext uri="{BB962C8B-B14F-4D97-AF65-F5344CB8AC3E}">
        <p14:creationId xmlns:p14="http://schemas.microsoft.com/office/powerpoint/2010/main" val="18535974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smtClean="0"/>
              <a:t>Per maggiori dettagli relativi </a:t>
            </a:r>
            <a:r>
              <a:rPr lang="it-IT" baseline="0" dirty="0" smtClean="0"/>
              <a:t>al codice scritto da John </a:t>
            </a:r>
            <a:r>
              <a:rPr lang="it-IT" baseline="0" dirty="0" err="1" smtClean="0"/>
              <a:t>Hammond</a:t>
            </a:r>
            <a:r>
              <a:rPr lang="it-IT" baseline="0" dirty="0" smtClean="0"/>
              <a:t> per </a:t>
            </a:r>
            <a:r>
              <a:rPr lang="it-IT" baseline="0" dirty="0" err="1" smtClean="0"/>
              <a:t>follina</a:t>
            </a:r>
            <a:r>
              <a:rPr lang="it-IT" baseline="0" dirty="0" smtClean="0"/>
              <a:t> visitare il seguente link:</a:t>
            </a:r>
          </a:p>
          <a:p>
            <a:r>
              <a:rPr lang="it-IT" baseline="0" dirty="0" smtClean="0"/>
              <a:t>https://</a:t>
            </a:r>
            <a:r>
              <a:rPr lang="it-IT" baseline="0" dirty="0" err="1" smtClean="0"/>
              <a:t>github.com</a:t>
            </a:r>
            <a:r>
              <a:rPr lang="it-IT" baseline="0" dirty="0" smtClean="0"/>
              <a:t>/</a:t>
            </a:r>
            <a:r>
              <a:rPr lang="it-IT" baseline="0" dirty="0" err="1" smtClean="0"/>
              <a:t>JohnHammond</a:t>
            </a:r>
            <a:r>
              <a:rPr lang="it-IT" baseline="0" dirty="0" smtClean="0"/>
              <a:t>/</a:t>
            </a:r>
            <a:r>
              <a:rPr lang="it-IT" baseline="0" dirty="0" err="1" smtClean="0"/>
              <a:t>msdt-follina</a:t>
            </a:r>
            <a:endParaRPr lang="it-IT" baseline="0" dirty="0" smtClean="0"/>
          </a:p>
          <a:p>
            <a:endParaRPr lang="it-IT" dirty="0"/>
          </a:p>
        </p:txBody>
      </p:sp>
      <p:sp>
        <p:nvSpPr>
          <p:cNvPr id="4" name="Segnaposto numero diapositiva 3"/>
          <p:cNvSpPr>
            <a:spLocks noGrp="1"/>
          </p:cNvSpPr>
          <p:nvPr>
            <p:ph type="sldNum" sz="quarter" idx="10"/>
          </p:nvPr>
        </p:nvSpPr>
        <p:spPr/>
        <p:txBody>
          <a:bodyPr/>
          <a:lstStyle/>
          <a:p>
            <a:fld id="{12C4B10B-7ABA-1540-8CCA-DE84C5184472}" type="slidenum">
              <a:rPr lang="it-IT" smtClean="0"/>
              <a:t>6</a:t>
            </a:fld>
            <a:endParaRPr lang="it-IT"/>
          </a:p>
        </p:txBody>
      </p:sp>
    </p:spTree>
    <p:extLst>
      <p:ext uri="{BB962C8B-B14F-4D97-AF65-F5344CB8AC3E}">
        <p14:creationId xmlns:p14="http://schemas.microsoft.com/office/powerpoint/2010/main" val="196322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smtClean="0"/>
              <a:t>Visto che </a:t>
            </a:r>
            <a:r>
              <a:rPr lang="it-IT" baseline="0" dirty="0" smtClean="0"/>
              <a:t>il </a:t>
            </a:r>
            <a:r>
              <a:rPr lang="it-IT" baseline="0" dirty="0" err="1" smtClean="0"/>
              <a:t>toolkit</a:t>
            </a:r>
            <a:r>
              <a:rPr lang="it-IT" baseline="0" dirty="0" smtClean="0"/>
              <a:t> non permetteva l’</a:t>
            </a:r>
            <a:r>
              <a:rPr lang="it-IT" baseline="0" dirty="0" err="1" smtClean="0"/>
              <a:t>attach</a:t>
            </a:r>
            <a:r>
              <a:rPr lang="it-IT" baseline="0" dirty="0" smtClean="0"/>
              <a:t> di un file p</a:t>
            </a:r>
            <a:r>
              <a:rPr lang="it-IT" dirty="0" smtClean="0"/>
              <a:t>er inoltrare</a:t>
            </a:r>
            <a:r>
              <a:rPr lang="it-IT" baseline="0" dirty="0" smtClean="0"/>
              <a:t> il doc malevolo ho deciso di allegare l’email in formato html contenente un bottone che facesse riferimento al file malevolo cosi da avere una struttura che permettesse di eludere distorsioni visive dovute al body delle stessa o a link con domini non comuni, nella sezione code su </a:t>
            </a:r>
            <a:r>
              <a:rPr lang="it-IT" baseline="0" dirty="0" err="1" smtClean="0"/>
              <a:t>github</a:t>
            </a:r>
            <a:r>
              <a:rPr lang="it-IT" baseline="0" dirty="0" smtClean="0"/>
              <a:t> è presente il file html relativo all’email</a:t>
            </a:r>
          </a:p>
          <a:p>
            <a:endParaRPr lang="it-IT" baseline="0" dirty="0" smtClean="0"/>
          </a:p>
          <a:p>
            <a:r>
              <a:rPr lang="it-IT" dirty="0" smtClean="0"/>
              <a:t> https://</a:t>
            </a:r>
            <a:r>
              <a:rPr lang="it-IT" dirty="0" err="1" smtClean="0"/>
              <a:t>github.com</a:t>
            </a:r>
            <a:r>
              <a:rPr lang="it-IT" dirty="0" smtClean="0"/>
              <a:t>/</a:t>
            </a:r>
            <a:r>
              <a:rPr lang="it-IT" dirty="0" err="1" smtClean="0"/>
              <a:t>AlbertoUrraro</a:t>
            </a:r>
            <a:r>
              <a:rPr lang="it-IT" dirty="0" smtClean="0"/>
              <a:t>/</a:t>
            </a:r>
            <a:r>
              <a:rPr lang="it-IT" dirty="0" err="1" smtClean="0"/>
              <a:t>NSexam</a:t>
            </a:r>
            <a:r>
              <a:rPr lang="it-IT" dirty="0" smtClean="0"/>
              <a:t>/</a:t>
            </a:r>
            <a:r>
              <a:rPr lang="it-IT" dirty="0" err="1" smtClean="0"/>
              <a:t>tree</a:t>
            </a:r>
            <a:r>
              <a:rPr lang="it-IT" dirty="0" smtClean="0"/>
              <a:t>/</a:t>
            </a:r>
            <a:r>
              <a:rPr lang="it-IT" dirty="0" err="1" smtClean="0"/>
              <a:t>main</a:t>
            </a:r>
            <a:r>
              <a:rPr lang="it-IT" dirty="0" smtClean="0"/>
              <a:t>/code</a:t>
            </a:r>
            <a:endParaRPr lang="it-IT" dirty="0"/>
          </a:p>
        </p:txBody>
      </p:sp>
      <p:sp>
        <p:nvSpPr>
          <p:cNvPr id="4" name="Segnaposto numero diapositiva 3"/>
          <p:cNvSpPr>
            <a:spLocks noGrp="1"/>
          </p:cNvSpPr>
          <p:nvPr>
            <p:ph type="sldNum" sz="quarter" idx="10"/>
          </p:nvPr>
        </p:nvSpPr>
        <p:spPr/>
        <p:txBody>
          <a:bodyPr/>
          <a:lstStyle/>
          <a:p>
            <a:fld id="{12C4B10B-7ABA-1540-8CCA-DE84C5184472}" type="slidenum">
              <a:rPr lang="it-IT" smtClean="0"/>
              <a:t>7</a:t>
            </a:fld>
            <a:endParaRPr lang="it-IT"/>
          </a:p>
        </p:txBody>
      </p:sp>
    </p:spTree>
    <p:extLst>
      <p:ext uri="{BB962C8B-B14F-4D97-AF65-F5344CB8AC3E}">
        <p14:creationId xmlns:p14="http://schemas.microsoft.com/office/powerpoint/2010/main" val="18988641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smtClean="0"/>
              <a:t>Per</a:t>
            </a:r>
            <a:r>
              <a:rPr lang="it-IT" baseline="0" dirty="0" smtClean="0"/>
              <a:t> maggiori dettagli relativi al codice del keylogger implementato il C++ visitare il seguente link:</a:t>
            </a:r>
          </a:p>
          <a:p>
            <a:endParaRPr lang="it-IT" baseline="0" dirty="0" smtClean="0"/>
          </a:p>
          <a:p>
            <a:r>
              <a:rPr lang="it-IT" dirty="0" smtClean="0"/>
              <a:t>https://</a:t>
            </a:r>
            <a:r>
              <a:rPr lang="it-IT" dirty="0" err="1" smtClean="0"/>
              <a:t>github.com</a:t>
            </a:r>
            <a:r>
              <a:rPr lang="it-IT" dirty="0" smtClean="0"/>
              <a:t>/</a:t>
            </a:r>
            <a:r>
              <a:rPr lang="it-IT" dirty="0" err="1" smtClean="0"/>
              <a:t>AlbertoUrraro</a:t>
            </a:r>
            <a:r>
              <a:rPr lang="it-IT" dirty="0" smtClean="0"/>
              <a:t>/</a:t>
            </a:r>
            <a:r>
              <a:rPr lang="it-IT" dirty="0" err="1" smtClean="0"/>
              <a:t>NSexam</a:t>
            </a:r>
            <a:r>
              <a:rPr lang="it-IT" dirty="0" smtClean="0"/>
              <a:t>/</a:t>
            </a:r>
            <a:r>
              <a:rPr lang="it-IT" dirty="0" err="1" smtClean="0"/>
              <a:t>tree</a:t>
            </a:r>
            <a:r>
              <a:rPr lang="it-IT" dirty="0" smtClean="0"/>
              <a:t>/</a:t>
            </a:r>
            <a:r>
              <a:rPr lang="it-IT" dirty="0" err="1" smtClean="0"/>
              <a:t>main</a:t>
            </a:r>
            <a:r>
              <a:rPr lang="it-IT" dirty="0" smtClean="0"/>
              <a:t>/code</a:t>
            </a:r>
          </a:p>
          <a:p>
            <a:endParaRPr lang="it-IT" baseline="0" dirty="0" smtClean="0"/>
          </a:p>
          <a:p>
            <a:r>
              <a:rPr lang="it-IT" baseline="0" dirty="0" smtClean="0"/>
              <a:t>Nel file </a:t>
            </a:r>
            <a:r>
              <a:rPr lang="it-IT" baseline="0" dirty="0" err="1" smtClean="0"/>
              <a:t>main.cpp</a:t>
            </a:r>
            <a:r>
              <a:rPr lang="it-IT" baseline="0" dirty="0" smtClean="0"/>
              <a:t> è presente tutto il codice con i relativi commenti</a:t>
            </a:r>
          </a:p>
          <a:p>
            <a:r>
              <a:rPr lang="it-IT" baseline="0" dirty="0" smtClean="0"/>
              <a:t>In più è presente un file persistenza relativo ad uno sviluppo futuro per cercare di avere il keylogger persistente sulla macchina.</a:t>
            </a:r>
          </a:p>
        </p:txBody>
      </p:sp>
      <p:sp>
        <p:nvSpPr>
          <p:cNvPr id="4" name="Segnaposto numero diapositiva 3"/>
          <p:cNvSpPr>
            <a:spLocks noGrp="1"/>
          </p:cNvSpPr>
          <p:nvPr>
            <p:ph type="sldNum" sz="quarter" idx="10"/>
          </p:nvPr>
        </p:nvSpPr>
        <p:spPr/>
        <p:txBody>
          <a:bodyPr/>
          <a:lstStyle/>
          <a:p>
            <a:fld id="{12C4B10B-7ABA-1540-8CCA-DE84C5184472}" type="slidenum">
              <a:rPr lang="it-IT" smtClean="0"/>
              <a:t>9</a:t>
            </a:fld>
            <a:endParaRPr lang="it-IT"/>
          </a:p>
        </p:txBody>
      </p:sp>
    </p:spTree>
    <p:extLst>
      <p:ext uri="{BB962C8B-B14F-4D97-AF65-F5344CB8AC3E}">
        <p14:creationId xmlns:p14="http://schemas.microsoft.com/office/powerpoint/2010/main" val="17380716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smtClean="0"/>
              <a:t>Avviare</a:t>
            </a:r>
            <a:r>
              <a:rPr lang="it-IT" baseline="0" dirty="0" smtClean="0"/>
              <a:t> l’animazione per riuscire a visualizzare tutti i risultati</a:t>
            </a:r>
            <a:endParaRPr lang="it-IT" dirty="0"/>
          </a:p>
        </p:txBody>
      </p:sp>
      <p:sp>
        <p:nvSpPr>
          <p:cNvPr id="4" name="Segnaposto numero diapositiva 3"/>
          <p:cNvSpPr>
            <a:spLocks noGrp="1"/>
          </p:cNvSpPr>
          <p:nvPr>
            <p:ph type="sldNum" sz="quarter" idx="10"/>
          </p:nvPr>
        </p:nvSpPr>
        <p:spPr/>
        <p:txBody>
          <a:bodyPr/>
          <a:lstStyle/>
          <a:p>
            <a:fld id="{12C4B10B-7ABA-1540-8CCA-DE84C5184472}" type="slidenum">
              <a:rPr lang="it-IT" smtClean="0"/>
              <a:t>11</a:t>
            </a:fld>
            <a:endParaRPr lang="it-IT"/>
          </a:p>
        </p:txBody>
      </p:sp>
    </p:spTree>
    <p:extLst>
      <p:ext uri="{BB962C8B-B14F-4D97-AF65-F5344CB8AC3E}">
        <p14:creationId xmlns:p14="http://schemas.microsoft.com/office/powerpoint/2010/main" val="1953215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p:cNvSpPr>
            <a:spLocks noGrp="1"/>
          </p:cNvSpPr>
          <p:nvPr>
            <p:ph type="ctrTitle"/>
          </p:nvPr>
        </p:nvSpPr>
        <p:spPr>
          <a:xfrm>
            <a:off x="1524000" y="1122363"/>
            <a:ext cx="9144000" cy="2387600"/>
          </a:xfrm>
        </p:spPr>
        <p:txBody>
          <a:bodyPr anchor="b"/>
          <a:lstStyle>
            <a:lvl1pPr algn="ctr">
              <a:defRPr sz="6000"/>
            </a:lvl1pPr>
          </a:lstStyle>
          <a:p>
            <a:r>
              <a:rPr lang="it-IT" smtClean="0"/>
              <a:t>Fare clic per modificare stile</a:t>
            </a:r>
            <a:endParaRPr lang="it-IT"/>
          </a:p>
        </p:txBody>
      </p:sp>
      <p:sp>
        <p:nvSpPr>
          <p:cNvPr id="3" name="Sottotito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smtClean="0"/>
              <a:t>Fare clic per modificare lo stile del sottotitolo dello schema</a:t>
            </a:r>
            <a:endParaRPr lang="it-IT"/>
          </a:p>
        </p:txBody>
      </p:sp>
      <p:sp>
        <p:nvSpPr>
          <p:cNvPr id="4" name="Segnaposto data 3"/>
          <p:cNvSpPr>
            <a:spLocks noGrp="1"/>
          </p:cNvSpPr>
          <p:nvPr>
            <p:ph type="dt" sz="half" idx="10"/>
          </p:nvPr>
        </p:nvSpPr>
        <p:spPr/>
        <p:txBody>
          <a:bodyPr/>
          <a:lstStyle/>
          <a:p>
            <a:fld id="{26BC2ED2-AD48-6F41-92A8-79343765D96C}" type="datetimeFigureOut">
              <a:rPr lang="it-IT" smtClean="0"/>
              <a:t>08/10/22</a:t>
            </a:fld>
            <a:endParaRPr lang="it-IT"/>
          </a:p>
        </p:txBody>
      </p:sp>
      <p:sp>
        <p:nvSpPr>
          <p:cNvPr id="5" name="Segnaposto piè di pagina 4"/>
          <p:cNvSpPr>
            <a:spLocks noGrp="1"/>
          </p:cNvSpPr>
          <p:nvPr>
            <p:ph type="ftr" sz="quarter" idx="11"/>
          </p:nvPr>
        </p:nvSpPr>
        <p:spPr/>
        <p:txBody>
          <a:bodyPr/>
          <a:lstStyle/>
          <a:p>
            <a:endParaRPr lang="it-IT"/>
          </a:p>
        </p:txBody>
      </p:sp>
      <p:sp>
        <p:nvSpPr>
          <p:cNvPr id="6" name="Segnaposto numero diapositiva 5"/>
          <p:cNvSpPr>
            <a:spLocks noGrp="1"/>
          </p:cNvSpPr>
          <p:nvPr>
            <p:ph type="sldNum" sz="quarter" idx="12"/>
          </p:nvPr>
        </p:nvSpPr>
        <p:spPr/>
        <p:txBody>
          <a:bodyPr/>
          <a:lstStyle/>
          <a:p>
            <a:fld id="{A3A44D79-0FB2-BE40-8370-A3F2B51DCF7B}" type="slidenum">
              <a:rPr lang="it-IT" smtClean="0"/>
              <a:t>‹n.›</a:t>
            </a:fld>
            <a:endParaRPr lang="it-IT"/>
          </a:p>
        </p:txBody>
      </p:sp>
    </p:spTree>
    <p:extLst>
      <p:ext uri="{BB962C8B-B14F-4D97-AF65-F5344CB8AC3E}">
        <p14:creationId xmlns:p14="http://schemas.microsoft.com/office/powerpoint/2010/main" val="1994473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smtClean="0"/>
              <a:t>Fare clic per modificare stile</a:t>
            </a:r>
            <a:endParaRPr lang="it-IT"/>
          </a:p>
        </p:txBody>
      </p:sp>
      <p:sp>
        <p:nvSpPr>
          <p:cNvPr id="3" name="Segnaposto testo verticale 2"/>
          <p:cNvSpPr>
            <a:spLocks noGrp="1"/>
          </p:cNvSpPr>
          <p:nvPr>
            <p:ph type="body" orient="vert" idx="1"/>
          </p:nvPr>
        </p:nvSpPr>
        <p:spPr/>
        <p:txBody>
          <a:bodyPr vert="eaVert"/>
          <a:lstStyle/>
          <a:p>
            <a:pPr lvl="0"/>
            <a:r>
              <a:rPr lang="it-IT" smtClean="0"/>
              <a:t>Fare clic per modificare gli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4" name="Segnaposto data 3"/>
          <p:cNvSpPr>
            <a:spLocks noGrp="1"/>
          </p:cNvSpPr>
          <p:nvPr>
            <p:ph type="dt" sz="half" idx="10"/>
          </p:nvPr>
        </p:nvSpPr>
        <p:spPr/>
        <p:txBody>
          <a:bodyPr/>
          <a:lstStyle/>
          <a:p>
            <a:fld id="{26BC2ED2-AD48-6F41-92A8-79343765D96C}" type="datetimeFigureOut">
              <a:rPr lang="it-IT" smtClean="0"/>
              <a:t>08/10/22</a:t>
            </a:fld>
            <a:endParaRPr lang="it-IT"/>
          </a:p>
        </p:txBody>
      </p:sp>
      <p:sp>
        <p:nvSpPr>
          <p:cNvPr id="5" name="Segnaposto piè di pagina 4"/>
          <p:cNvSpPr>
            <a:spLocks noGrp="1"/>
          </p:cNvSpPr>
          <p:nvPr>
            <p:ph type="ftr" sz="quarter" idx="11"/>
          </p:nvPr>
        </p:nvSpPr>
        <p:spPr/>
        <p:txBody>
          <a:bodyPr/>
          <a:lstStyle/>
          <a:p>
            <a:endParaRPr lang="it-IT"/>
          </a:p>
        </p:txBody>
      </p:sp>
      <p:sp>
        <p:nvSpPr>
          <p:cNvPr id="6" name="Segnaposto numero diapositiva 5"/>
          <p:cNvSpPr>
            <a:spLocks noGrp="1"/>
          </p:cNvSpPr>
          <p:nvPr>
            <p:ph type="sldNum" sz="quarter" idx="12"/>
          </p:nvPr>
        </p:nvSpPr>
        <p:spPr/>
        <p:txBody>
          <a:bodyPr/>
          <a:lstStyle/>
          <a:p>
            <a:fld id="{A3A44D79-0FB2-BE40-8370-A3F2B51DCF7B}" type="slidenum">
              <a:rPr lang="it-IT" smtClean="0"/>
              <a:t>‹n.›</a:t>
            </a:fld>
            <a:endParaRPr lang="it-IT"/>
          </a:p>
        </p:txBody>
      </p:sp>
    </p:spTree>
    <p:extLst>
      <p:ext uri="{BB962C8B-B14F-4D97-AF65-F5344CB8AC3E}">
        <p14:creationId xmlns:p14="http://schemas.microsoft.com/office/powerpoint/2010/main" val="7680764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olo e testo verticali">
    <p:spTree>
      <p:nvGrpSpPr>
        <p:cNvPr id="1" name=""/>
        <p:cNvGrpSpPr/>
        <p:nvPr/>
      </p:nvGrpSpPr>
      <p:grpSpPr>
        <a:xfrm>
          <a:off x="0" y="0"/>
          <a:ext cx="0" cy="0"/>
          <a:chOff x="0" y="0"/>
          <a:chExt cx="0" cy="0"/>
        </a:xfrm>
      </p:grpSpPr>
      <p:sp>
        <p:nvSpPr>
          <p:cNvPr id="2" name="Titolo verticale 1"/>
          <p:cNvSpPr>
            <a:spLocks noGrp="1"/>
          </p:cNvSpPr>
          <p:nvPr>
            <p:ph type="title" orient="vert"/>
          </p:nvPr>
        </p:nvSpPr>
        <p:spPr>
          <a:xfrm>
            <a:off x="8724900" y="365125"/>
            <a:ext cx="2628900" cy="5811838"/>
          </a:xfrm>
        </p:spPr>
        <p:txBody>
          <a:bodyPr vert="eaVert"/>
          <a:lstStyle/>
          <a:p>
            <a:r>
              <a:rPr lang="it-IT" smtClean="0"/>
              <a:t>Fare clic per modificare stile</a:t>
            </a:r>
            <a:endParaRPr lang="it-IT"/>
          </a:p>
        </p:txBody>
      </p:sp>
      <p:sp>
        <p:nvSpPr>
          <p:cNvPr id="3" name="Segnaposto testo verticale 2"/>
          <p:cNvSpPr>
            <a:spLocks noGrp="1"/>
          </p:cNvSpPr>
          <p:nvPr>
            <p:ph type="body" orient="vert" idx="1"/>
          </p:nvPr>
        </p:nvSpPr>
        <p:spPr>
          <a:xfrm>
            <a:off x="838200" y="365125"/>
            <a:ext cx="7734300" cy="5811838"/>
          </a:xfrm>
        </p:spPr>
        <p:txBody>
          <a:bodyPr vert="eaVert"/>
          <a:lstStyle/>
          <a:p>
            <a:pPr lvl="0"/>
            <a:r>
              <a:rPr lang="it-IT" smtClean="0"/>
              <a:t>Fare clic per modificare gli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4" name="Segnaposto data 3"/>
          <p:cNvSpPr>
            <a:spLocks noGrp="1"/>
          </p:cNvSpPr>
          <p:nvPr>
            <p:ph type="dt" sz="half" idx="10"/>
          </p:nvPr>
        </p:nvSpPr>
        <p:spPr/>
        <p:txBody>
          <a:bodyPr/>
          <a:lstStyle/>
          <a:p>
            <a:fld id="{26BC2ED2-AD48-6F41-92A8-79343765D96C}" type="datetimeFigureOut">
              <a:rPr lang="it-IT" smtClean="0"/>
              <a:t>08/10/22</a:t>
            </a:fld>
            <a:endParaRPr lang="it-IT"/>
          </a:p>
        </p:txBody>
      </p:sp>
      <p:sp>
        <p:nvSpPr>
          <p:cNvPr id="5" name="Segnaposto piè di pagina 4"/>
          <p:cNvSpPr>
            <a:spLocks noGrp="1"/>
          </p:cNvSpPr>
          <p:nvPr>
            <p:ph type="ftr" sz="quarter" idx="11"/>
          </p:nvPr>
        </p:nvSpPr>
        <p:spPr/>
        <p:txBody>
          <a:bodyPr/>
          <a:lstStyle/>
          <a:p>
            <a:endParaRPr lang="it-IT"/>
          </a:p>
        </p:txBody>
      </p:sp>
      <p:sp>
        <p:nvSpPr>
          <p:cNvPr id="6" name="Segnaposto numero diapositiva 5"/>
          <p:cNvSpPr>
            <a:spLocks noGrp="1"/>
          </p:cNvSpPr>
          <p:nvPr>
            <p:ph type="sldNum" sz="quarter" idx="12"/>
          </p:nvPr>
        </p:nvSpPr>
        <p:spPr/>
        <p:txBody>
          <a:bodyPr/>
          <a:lstStyle/>
          <a:p>
            <a:fld id="{A3A44D79-0FB2-BE40-8370-A3F2B51DCF7B}" type="slidenum">
              <a:rPr lang="it-IT" smtClean="0"/>
              <a:t>‹n.›</a:t>
            </a:fld>
            <a:endParaRPr lang="it-IT"/>
          </a:p>
        </p:txBody>
      </p:sp>
    </p:spTree>
    <p:extLst>
      <p:ext uri="{BB962C8B-B14F-4D97-AF65-F5344CB8AC3E}">
        <p14:creationId xmlns:p14="http://schemas.microsoft.com/office/powerpoint/2010/main" val="5363400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smtClean="0"/>
              <a:t>Fare clic per modificare stile</a:t>
            </a:r>
            <a:endParaRPr lang="it-IT"/>
          </a:p>
        </p:txBody>
      </p:sp>
      <p:sp>
        <p:nvSpPr>
          <p:cNvPr id="3" name="Segnaposto contenuto 2"/>
          <p:cNvSpPr>
            <a:spLocks noGrp="1"/>
          </p:cNvSpPr>
          <p:nvPr>
            <p:ph idx="1"/>
          </p:nvPr>
        </p:nvSpPr>
        <p:spPr/>
        <p:txBody>
          <a:bodyPr/>
          <a:lstStyle/>
          <a:p>
            <a:pPr lvl="0"/>
            <a:r>
              <a:rPr lang="it-IT" smtClean="0"/>
              <a:t>Fare clic per modificare gli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4" name="Segnaposto data 3"/>
          <p:cNvSpPr>
            <a:spLocks noGrp="1"/>
          </p:cNvSpPr>
          <p:nvPr>
            <p:ph type="dt" sz="half" idx="10"/>
          </p:nvPr>
        </p:nvSpPr>
        <p:spPr/>
        <p:txBody>
          <a:bodyPr/>
          <a:lstStyle/>
          <a:p>
            <a:fld id="{26BC2ED2-AD48-6F41-92A8-79343765D96C}" type="datetimeFigureOut">
              <a:rPr lang="it-IT" smtClean="0"/>
              <a:t>08/10/22</a:t>
            </a:fld>
            <a:endParaRPr lang="it-IT"/>
          </a:p>
        </p:txBody>
      </p:sp>
      <p:sp>
        <p:nvSpPr>
          <p:cNvPr id="5" name="Segnaposto piè di pagina 4"/>
          <p:cNvSpPr>
            <a:spLocks noGrp="1"/>
          </p:cNvSpPr>
          <p:nvPr>
            <p:ph type="ftr" sz="quarter" idx="11"/>
          </p:nvPr>
        </p:nvSpPr>
        <p:spPr/>
        <p:txBody>
          <a:bodyPr/>
          <a:lstStyle/>
          <a:p>
            <a:endParaRPr lang="it-IT"/>
          </a:p>
        </p:txBody>
      </p:sp>
      <p:sp>
        <p:nvSpPr>
          <p:cNvPr id="6" name="Segnaposto numero diapositiva 5"/>
          <p:cNvSpPr>
            <a:spLocks noGrp="1"/>
          </p:cNvSpPr>
          <p:nvPr>
            <p:ph type="sldNum" sz="quarter" idx="12"/>
          </p:nvPr>
        </p:nvSpPr>
        <p:spPr/>
        <p:txBody>
          <a:bodyPr/>
          <a:lstStyle/>
          <a:p>
            <a:fld id="{A3A44D79-0FB2-BE40-8370-A3F2B51DCF7B}" type="slidenum">
              <a:rPr lang="it-IT" smtClean="0"/>
              <a:t>‹n.›</a:t>
            </a:fld>
            <a:endParaRPr lang="it-IT"/>
          </a:p>
        </p:txBody>
      </p:sp>
    </p:spTree>
    <p:extLst>
      <p:ext uri="{BB962C8B-B14F-4D97-AF65-F5344CB8AC3E}">
        <p14:creationId xmlns:p14="http://schemas.microsoft.com/office/powerpoint/2010/main" val="19083400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p:cNvSpPr>
            <a:spLocks noGrp="1"/>
          </p:cNvSpPr>
          <p:nvPr>
            <p:ph type="title"/>
          </p:nvPr>
        </p:nvSpPr>
        <p:spPr>
          <a:xfrm>
            <a:off x="831850" y="1709738"/>
            <a:ext cx="10515600" cy="2852737"/>
          </a:xfrm>
        </p:spPr>
        <p:txBody>
          <a:bodyPr anchor="b"/>
          <a:lstStyle>
            <a:lvl1pPr>
              <a:defRPr sz="6000"/>
            </a:lvl1pPr>
          </a:lstStyle>
          <a:p>
            <a:r>
              <a:rPr lang="it-IT" smtClean="0"/>
              <a:t>Fare clic per modificare stile</a:t>
            </a:r>
            <a:endParaRPr lang="it-IT"/>
          </a:p>
        </p:txBody>
      </p:sp>
      <p:sp>
        <p:nvSpPr>
          <p:cNvPr id="3" name="Segnaposto tes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smtClean="0"/>
              <a:t>Fare clic per modificare gli stili del testo dello schema</a:t>
            </a:r>
          </a:p>
        </p:txBody>
      </p:sp>
      <p:sp>
        <p:nvSpPr>
          <p:cNvPr id="4" name="Segnaposto data 3"/>
          <p:cNvSpPr>
            <a:spLocks noGrp="1"/>
          </p:cNvSpPr>
          <p:nvPr>
            <p:ph type="dt" sz="half" idx="10"/>
          </p:nvPr>
        </p:nvSpPr>
        <p:spPr/>
        <p:txBody>
          <a:bodyPr/>
          <a:lstStyle/>
          <a:p>
            <a:fld id="{26BC2ED2-AD48-6F41-92A8-79343765D96C}" type="datetimeFigureOut">
              <a:rPr lang="it-IT" smtClean="0"/>
              <a:t>08/10/22</a:t>
            </a:fld>
            <a:endParaRPr lang="it-IT"/>
          </a:p>
        </p:txBody>
      </p:sp>
      <p:sp>
        <p:nvSpPr>
          <p:cNvPr id="5" name="Segnaposto piè di pagina 4"/>
          <p:cNvSpPr>
            <a:spLocks noGrp="1"/>
          </p:cNvSpPr>
          <p:nvPr>
            <p:ph type="ftr" sz="quarter" idx="11"/>
          </p:nvPr>
        </p:nvSpPr>
        <p:spPr/>
        <p:txBody>
          <a:bodyPr/>
          <a:lstStyle/>
          <a:p>
            <a:endParaRPr lang="it-IT"/>
          </a:p>
        </p:txBody>
      </p:sp>
      <p:sp>
        <p:nvSpPr>
          <p:cNvPr id="6" name="Segnaposto numero diapositiva 5"/>
          <p:cNvSpPr>
            <a:spLocks noGrp="1"/>
          </p:cNvSpPr>
          <p:nvPr>
            <p:ph type="sldNum" sz="quarter" idx="12"/>
          </p:nvPr>
        </p:nvSpPr>
        <p:spPr/>
        <p:txBody>
          <a:bodyPr/>
          <a:lstStyle/>
          <a:p>
            <a:fld id="{A3A44D79-0FB2-BE40-8370-A3F2B51DCF7B}" type="slidenum">
              <a:rPr lang="it-IT" smtClean="0"/>
              <a:t>‹n.›</a:t>
            </a:fld>
            <a:endParaRPr lang="it-IT"/>
          </a:p>
        </p:txBody>
      </p:sp>
    </p:spTree>
    <p:extLst>
      <p:ext uri="{BB962C8B-B14F-4D97-AF65-F5344CB8AC3E}">
        <p14:creationId xmlns:p14="http://schemas.microsoft.com/office/powerpoint/2010/main" val="12187463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smtClean="0"/>
              <a:t>Fare clic per modificare stile</a:t>
            </a:r>
            <a:endParaRPr lang="it-IT"/>
          </a:p>
        </p:txBody>
      </p:sp>
      <p:sp>
        <p:nvSpPr>
          <p:cNvPr id="3" name="Segnaposto contenuto 2"/>
          <p:cNvSpPr>
            <a:spLocks noGrp="1"/>
          </p:cNvSpPr>
          <p:nvPr>
            <p:ph sz="half" idx="1"/>
          </p:nvPr>
        </p:nvSpPr>
        <p:spPr>
          <a:xfrm>
            <a:off x="838200" y="1825625"/>
            <a:ext cx="5181600" cy="4351338"/>
          </a:xfrm>
        </p:spPr>
        <p:txBody>
          <a:bodyPr/>
          <a:lstStyle/>
          <a:p>
            <a:pPr lvl="0"/>
            <a:r>
              <a:rPr lang="it-IT" smtClean="0"/>
              <a:t>Fare clic per modificare gli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4" name="Segnaposto contenuto 3"/>
          <p:cNvSpPr>
            <a:spLocks noGrp="1"/>
          </p:cNvSpPr>
          <p:nvPr>
            <p:ph sz="half" idx="2"/>
          </p:nvPr>
        </p:nvSpPr>
        <p:spPr>
          <a:xfrm>
            <a:off x="6172200" y="1825625"/>
            <a:ext cx="5181600" cy="4351338"/>
          </a:xfrm>
        </p:spPr>
        <p:txBody>
          <a:bodyPr/>
          <a:lstStyle/>
          <a:p>
            <a:pPr lvl="0"/>
            <a:r>
              <a:rPr lang="it-IT" smtClean="0"/>
              <a:t>Fare clic per modificare gli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5" name="Segnaposto data 4"/>
          <p:cNvSpPr>
            <a:spLocks noGrp="1"/>
          </p:cNvSpPr>
          <p:nvPr>
            <p:ph type="dt" sz="half" idx="10"/>
          </p:nvPr>
        </p:nvSpPr>
        <p:spPr/>
        <p:txBody>
          <a:bodyPr/>
          <a:lstStyle/>
          <a:p>
            <a:fld id="{26BC2ED2-AD48-6F41-92A8-79343765D96C}" type="datetimeFigureOut">
              <a:rPr lang="it-IT" smtClean="0"/>
              <a:t>08/10/22</a:t>
            </a:fld>
            <a:endParaRPr lang="it-IT"/>
          </a:p>
        </p:txBody>
      </p:sp>
      <p:sp>
        <p:nvSpPr>
          <p:cNvPr id="6" name="Segnaposto piè di pagina 5"/>
          <p:cNvSpPr>
            <a:spLocks noGrp="1"/>
          </p:cNvSpPr>
          <p:nvPr>
            <p:ph type="ftr" sz="quarter" idx="11"/>
          </p:nvPr>
        </p:nvSpPr>
        <p:spPr/>
        <p:txBody>
          <a:bodyPr/>
          <a:lstStyle/>
          <a:p>
            <a:endParaRPr lang="it-IT"/>
          </a:p>
        </p:txBody>
      </p:sp>
      <p:sp>
        <p:nvSpPr>
          <p:cNvPr id="7" name="Segnaposto numero diapositiva 6"/>
          <p:cNvSpPr>
            <a:spLocks noGrp="1"/>
          </p:cNvSpPr>
          <p:nvPr>
            <p:ph type="sldNum" sz="quarter" idx="12"/>
          </p:nvPr>
        </p:nvSpPr>
        <p:spPr/>
        <p:txBody>
          <a:bodyPr/>
          <a:lstStyle/>
          <a:p>
            <a:fld id="{A3A44D79-0FB2-BE40-8370-A3F2B51DCF7B}" type="slidenum">
              <a:rPr lang="it-IT" smtClean="0"/>
              <a:t>‹n.›</a:t>
            </a:fld>
            <a:endParaRPr lang="it-IT"/>
          </a:p>
        </p:txBody>
      </p:sp>
    </p:spTree>
    <p:extLst>
      <p:ext uri="{BB962C8B-B14F-4D97-AF65-F5344CB8AC3E}">
        <p14:creationId xmlns:p14="http://schemas.microsoft.com/office/powerpoint/2010/main" val="7705432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p:cNvSpPr>
            <a:spLocks noGrp="1"/>
          </p:cNvSpPr>
          <p:nvPr>
            <p:ph type="title"/>
          </p:nvPr>
        </p:nvSpPr>
        <p:spPr>
          <a:xfrm>
            <a:off x="839788" y="365125"/>
            <a:ext cx="10515600" cy="1325563"/>
          </a:xfrm>
        </p:spPr>
        <p:txBody>
          <a:bodyPr/>
          <a:lstStyle/>
          <a:p>
            <a:r>
              <a:rPr lang="it-IT" smtClean="0"/>
              <a:t>Fare clic per modificare stile</a:t>
            </a:r>
            <a:endParaRPr lang="it-IT"/>
          </a:p>
        </p:txBody>
      </p:sp>
      <p:sp>
        <p:nvSpPr>
          <p:cNvPr id="3" name="Segnaposto tes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smtClean="0"/>
              <a:t>Fare clic per modificare gli stili del testo dello schema</a:t>
            </a:r>
          </a:p>
        </p:txBody>
      </p:sp>
      <p:sp>
        <p:nvSpPr>
          <p:cNvPr id="4" name="Segnaposto contenuto 3"/>
          <p:cNvSpPr>
            <a:spLocks noGrp="1"/>
          </p:cNvSpPr>
          <p:nvPr>
            <p:ph sz="half" idx="2"/>
          </p:nvPr>
        </p:nvSpPr>
        <p:spPr>
          <a:xfrm>
            <a:off x="839788" y="2505075"/>
            <a:ext cx="5157787" cy="3684588"/>
          </a:xfrm>
        </p:spPr>
        <p:txBody>
          <a:bodyPr/>
          <a:lstStyle/>
          <a:p>
            <a:pPr lvl="0"/>
            <a:r>
              <a:rPr lang="it-IT" smtClean="0"/>
              <a:t>Fare clic per modificare gli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5" name="Segnaposto tes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smtClean="0"/>
              <a:t>Fare clic per modificare gli stili del testo dello schema</a:t>
            </a:r>
          </a:p>
        </p:txBody>
      </p:sp>
      <p:sp>
        <p:nvSpPr>
          <p:cNvPr id="6" name="Segnaposto contenuto 5"/>
          <p:cNvSpPr>
            <a:spLocks noGrp="1"/>
          </p:cNvSpPr>
          <p:nvPr>
            <p:ph sz="quarter" idx="4"/>
          </p:nvPr>
        </p:nvSpPr>
        <p:spPr>
          <a:xfrm>
            <a:off x="6172200" y="2505075"/>
            <a:ext cx="5183188" cy="3684588"/>
          </a:xfrm>
        </p:spPr>
        <p:txBody>
          <a:bodyPr/>
          <a:lstStyle/>
          <a:p>
            <a:pPr lvl="0"/>
            <a:r>
              <a:rPr lang="it-IT" smtClean="0"/>
              <a:t>Fare clic per modificare gli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7" name="Segnaposto data 6"/>
          <p:cNvSpPr>
            <a:spLocks noGrp="1"/>
          </p:cNvSpPr>
          <p:nvPr>
            <p:ph type="dt" sz="half" idx="10"/>
          </p:nvPr>
        </p:nvSpPr>
        <p:spPr/>
        <p:txBody>
          <a:bodyPr/>
          <a:lstStyle/>
          <a:p>
            <a:fld id="{26BC2ED2-AD48-6F41-92A8-79343765D96C}" type="datetimeFigureOut">
              <a:rPr lang="it-IT" smtClean="0"/>
              <a:t>08/10/22</a:t>
            </a:fld>
            <a:endParaRPr lang="it-IT"/>
          </a:p>
        </p:txBody>
      </p:sp>
      <p:sp>
        <p:nvSpPr>
          <p:cNvPr id="8" name="Segnaposto piè di pagina 7"/>
          <p:cNvSpPr>
            <a:spLocks noGrp="1"/>
          </p:cNvSpPr>
          <p:nvPr>
            <p:ph type="ftr" sz="quarter" idx="11"/>
          </p:nvPr>
        </p:nvSpPr>
        <p:spPr/>
        <p:txBody>
          <a:bodyPr/>
          <a:lstStyle/>
          <a:p>
            <a:endParaRPr lang="it-IT"/>
          </a:p>
        </p:txBody>
      </p:sp>
      <p:sp>
        <p:nvSpPr>
          <p:cNvPr id="9" name="Segnaposto numero diapositiva 8"/>
          <p:cNvSpPr>
            <a:spLocks noGrp="1"/>
          </p:cNvSpPr>
          <p:nvPr>
            <p:ph type="sldNum" sz="quarter" idx="12"/>
          </p:nvPr>
        </p:nvSpPr>
        <p:spPr/>
        <p:txBody>
          <a:bodyPr/>
          <a:lstStyle/>
          <a:p>
            <a:fld id="{A3A44D79-0FB2-BE40-8370-A3F2B51DCF7B}" type="slidenum">
              <a:rPr lang="it-IT" smtClean="0"/>
              <a:t>‹n.›</a:t>
            </a:fld>
            <a:endParaRPr lang="it-IT"/>
          </a:p>
        </p:txBody>
      </p:sp>
    </p:spTree>
    <p:extLst>
      <p:ext uri="{BB962C8B-B14F-4D97-AF65-F5344CB8AC3E}">
        <p14:creationId xmlns:p14="http://schemas.microsoft.com/office/powerpoint/2010/main" val="11935743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smtClean="0"/>
              <a:t>Fare clic per modificare stile</a:t>
            </a:r>
            <a:endParaRPr lang="it-IT"/>
          </a:p>
        </p:txBody>
      </p:sp>
      <p:sp>
        <p:nvSpPr>
          <p:cNvPr id="3" name="Segnaposto data 2"/>
          <p:cNvSpPr>
            <a:spLocks noGrp="1"/>
          </p:cNvSpPr>
          <p:nvPr>
            <p:ph type="dt" sz="half" idx="10"/>
          </p:nvPr>
        </p:nvSpPr>
        <p:spPr/>
        <p:txBody>
          <a:bodyPr/>
          <a:lstStyle/>
          <a:p>
            <a:fld id="{26BC2ED2-AD48-6F41-92A8-79343765D96C}" type="datetimeFigureOut">
              <a:rPr lang="it-IT" smtClean="0"/>
              <a:t>08/10/22</a:t>
            </a:fld>
            <a:endParaRPr lang="it-IT"/>
          </a:p>
        </p:txBody>
      </p:sp>
      <p:sp>
        <p:nvSpPr>
          <p:cNvPr id="4" name="Segnaposto piè di pagina 3"/>
          <p:cNvSpPr>
            <a:spLocks noGrp="1"/>
          </p:cNvSpPr>
          <p:nvPr>
            <p:ph type="ftr" sz="quarter" idx="11"/>
          </p:nvPr>
        </p:nvSpPr>
        <p:spPr/>
        <p:txBody>
          <a:bodyPr/>
          <a:lstStyle/>
          <a:p>
            <a:endParaRPr lang="it-IT"/>
          </a:p>
        </p:txBody>
      </p:sp>
      <p:sp>
        <p:nvSpPr>
          <p:cNvPr id="5" name="Segnaposto numero diapositiva 4"/>
          <p:cNvSpPr>
            <a:spLocks noGrp="1"/>
          </p:cNvSpPr>
          <p:nvPr>
            <p:ph type="sldNum" sz="quarter" idx="12"/>
          </p:nvPr>
        </p:nvSpPr>
        <p:spPr/>
        <p:txBody>
          <a:bodyPr/>
          <a:lstStyle/>
          <a:p>
            <a:fld id="{A3A44D79-0FB2-BE40-8370-A3F2B51DCF7B}" type="slidenum">
              <a:rPr lang="it-IT" smtClean="0"/>
              <a:t>‹n.›</a:t>
            </a:fld>
            <a:endParaRPr lang="it-IT"/>
          </a:p>
        </p:txBody>
      </p:sp>
    </p:spTree>
    <p:extLst>
      <p:ext uri="{BB962C8B-B14F-4D97-AF65-F5344CB8AC3E}">
        <p14:creationId xmlns:p14="http://schemas.microsoft.com/office/powerpoint/2010/main" val="7594882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p:cNvSpPr>
            <a:spLocks noGrp="1"/>
          </p:cNvSpPr>
          <p:nvPr>
            <p:ph type="dt" sz="half" idx="10"/>
          </p:nvPr>
        </p:nvSpPr>
        <p:spPr/>
        <p:txBody>
          <a:bodyPr/>
          <a:lstStyle/>
          <a:p>
            <a:fld id="{26BC2ED2-AD48-6F41-92A8-79343765D96C}" type="datetimeFigureOut">
              <a:rPr lang="it-IT" smtClean="0"/>
              <a:t>08/10/22</a:t>
            </a:fld>
            <a:endParaRPr lang="it-IT"/>
          </a:p>
        </p:txBody>
      </p:sp>
      <p:sp>
        <p:nvSpPr>
          <p:cNvPr id="3" name="Segnaposto piè di pagina 2"/>
          <p:cNvSpPr>
            <a:spLocks noGrp="1"/>
          </p:cNvSpPr>
          <p:nvPr>
            <p:ph type="ftr" sz="quarter" idx="11"/>
          </p:nvPr>
        </p:nvSpPr>
        <p:spPr/>
        <p:txBody>
          <a:bodyPr/>
          <a:lstStyle/>
          <a:p>
            <a:endParaRPr lang="it-IT"/>
          </a:p>
        </p:txBody>
      </p:sp>
      <p:sp>
        <p:nvSpPr>
          <p:cNvPr id="4" name="Segnaposto numero diapositiva 3"/>
          <p:cNvSpPr>
            <a:spLocks noGrp="1"/>
          </p:cNvSpPr>
          <p:nvPr>
            <p:ph type="sldNum" sz="quarter" idx="12"/>
          </p:nvPr>
        </p:nvSpPr>
        <p:spPr/>
        <p:txBody>
          <a:bodyPr/>
          <a:lstStyle/>
          <a:p>
            <a:fld id="{A3A44D79-0FB2-BE40-8370-A3F2B51DCF7B}" type="slidenum">
              <a:rPr lang="it-IT" smtClean="0"/>
              <a:t>‹n.›</a:t>
            </a:fld>
            <a:endParaRPr lang="it-IT"/>
          </a:p>
        </p:txBody>
      </p:sp>
    </p:spTree>
    <p:extLst>
      <p:ext uri="{BB962C8B-B14F-4D97-AF65-F5344CB8AC3E}">
        <p14:creationId xmlns:p14="http://schemas.microsoft.com/office/powerpoint/2010/main" val="767073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839788" y="457200"/>
            <a:ext cx="3932237" cy="1600200"/>
          </a:xfrm>
        </p:spPr>
        <p:txBody>
          <a:bodyPr anchor="b"/>
          <a:lstStyle>
            <a:lvl1pPr>
              <a:defRPr sz="3200"/>
            </a:lvl1pPr>
          </a:lstStyle>
          <a:p>
            <a:r>
              <a:rPr lang="it-IT" smtClean="0"/>
              <a:t>Fare clic per modificare stile</a:t>
            </a:r>
            <a:endParaRPr lang="it-IT"/>
          </a:p>
        </p:txBody>
      </p:sp>
      <p:sp>
        <p:nvSpPr>
          <p:cNvPr id="3" name="Segnaposto contenut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smtClean="0"/>
              <a:t>Fare clic per modificare gli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4" name="Segnaposto tes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smtClean="0"/>
              <a:t>Fare clic per modificare gli stili del testo dello schema</a:t>
            </a:r>
          </a:p>
        </p:txBody>
      </p:sp>
      <p:sp>
        <p:nvSpPr>
          <p:cNvPr id="5" name="Segnaposto data 4"/>
          <p:cNvSpPr>
            <a:spLocks noGrp="1"/>
          </p:cNvSpPr>
          <p:nvPr>
            <p:ph type="dt" sz="half" idx="10"/>
          </p:nvPr>
        </p:nvSpPr>
        <p:spPr/>
        <p:txBody>
          <a:bodyPr/>
          <a:lstStyle/>
          <a:p>
            <a:fld id="{26BC2ED2-AD48-6F41-92A8-79343765D96C}" type="datetimeFigureOut">
              <a:rPr lang="it-IT" smtClean="0"/>
              <a:t>08/10/22</a:t>
            </a:fld>
            <a:endParaRPr lang="it-IT"/>
          </a:p>
        </p:txBody>
      </p:sp>
      <p:sp>
        <p:nvSpPr>
          <p:cNvPr id="6" name="Segnaposto piè di pagina 5"/>
          <p:cNvSpPr>
            <a:spLocks noGrp="1"/>
          </p:cNvSpPr>
          <p:nvPr>
            <p:ph type="ftr" sz="quarter" idx="11"/>
          </p:nvPr>
        </p:nvSpPr>
        <p:spPr/>
        <p:txBody>
          <a:bodyPr/>
          <a:lstStyle/>
          <a:p>
            <a:endParaRPr lang="it-IT"/>
          </a:p>
        </p:txBody>
      </p:sp>
      <p:sp>
        <p:nvSpPr>
          <p:cNvPr id="7" name="Segnaposto numero diapositiva 6"/>
          <p:cNvSpPr>
            <a:spLocks noGrp="1"/>
          </p:cNvSpPr>
          <p:nvPr>
            <p:ph type="sldNum" sz="quarter" idx="12"/>
          </p:nvPr>
        </p:nvSpPr>
        <p:spPr/>
        <p:txBody>
          <a:bodyPr/>
          <a:lstStyle/>
          <a:p>
            <a:fld id="{A3A44D79-0FB2-BE40-8370-A3F2B51DCF7B}" type="slidenum">
              <a:rPr lang="it-IT" smtClean="0"/>
              <a:t>‹n.›</a:t>
            </a:fld>
            <a:endParaRPr lang="it-IT"/>
          </a:p>
        </p:txBody>
      </p:sp>
    </p:spTree>
    <p:extLst>
      <p:ext uri="{BB962C8B-B14F-4D97-AF65-F5344CB8AC3E}">
        <p14:creationId xmlns:p14="http://schemas.microsoft.com/office/powerpoint/2010/main" val="7308314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839788" y="457200"/>
            <a:ext cx="3932237" cy="1600200"/>
          </a:xfrm>
        </p:spPr>
        <p:txBody>
          <a:bodyPr anchor="b"/>
          <a:lstStyle>
            <a:lvl1pPr>
              <a:defRPr sz="3200"/>
            </a:lvl1pPr>
          </a:lstStyle>
          <a:p>
            <a:r>
              <a:rPr lang="it-IT" smtClean="0"/>
              <a:t>Fare clic per modificare stile</a:t>
            </a:r>
            <a:endParaRPr lang="it-IT"/>
          </a:p>
        </p:txBody>
      </p:sp>
      <p:sp>
        <p:nvSpPr>
          <p:cNvPr id="3" name="Segnaposto immagine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t-IT"/>
          </a:p>
        </p:txBody>
      </p:sp>
      <p:sp>
        <p:nvSpPr>
          <p:cNvPr id="4" name="Segnaposto tes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smtClean="0"/>
              <a:t>Fare clic per modificare gli stili del testo dello schema</a:t>
            </a:r>
          </a:p>
        </p:txBody>
      </p:sp>
      <p:sp>
        <p:nvSpPr>
          <p:cNvPr id="5" name="Segnaposto data 4"/>
          <p:cNvSpPr>
            <a:spLocks noGrp="1"/>
          </p:cNvSpPr>
          <p:nvPr>
            <p:ph type="dt" sz="half" idx="10"/>
          </p:nvPr>
        </p:nvSpPr>
        <p:spPr/>
        <p:txBody>
          <a:bodyPr/>
          <a:lstStyle/>
          <a:p>
            <a:fld id="{26BC2ED2-AD48-6F41-92A8-79343765D96C}" type="datetimeFigureOut">
              <a:rPr lang="it-IT" smtClean="0"/>
              <a:t>08/10/22</a:t>
            </a:fld>
            <a:endParaRPr lang="it-IT"/>
          </a:p>
        </p:txBody>
      </p:sp>
      <p:sp>
        <p:nvSpPr>
          <p:cNvPr id="6" name="Segnaposto piè di pagina 5"/>
          <p:cNvSpPr>
            <a:spLocks noGrp="1"/>
          </p:cNvSpPr>
          <p:nvPr>
            <p:ph type="ftr" sz="quarter" idx="11"/>
          </p:nvPr>
        </p:nvSpPr>
        <p:spPr/>
        <p:txBody>
          <a:bodyPr/>
          <a:lstStyle/>
          <a:p>
            <a:endParaRPr lang="it-IT"/>
          </a:p>
        </p:txBody>
      </p:sp>
      <p:sp>
        <p:nvSpPr>
          <p:cNvPr id="7" name="Segnaposto numero diapositiva 6"/>
          <p:cNvSpPr>
            <a:spLocks noGrp="1"/>
          </p:cNvSpPr>
          <p:nvPr>
            <p:ph type="sldNum" sz="quarter" idx="12"/>
          </p:nvPr>
        </p:nvSpPr>
        <p:spPr/>
        <p:txBody>
          <a:bodyPr/>
          <a:lstStyle/>
          <a:p>
            <a:fld id="{A3A44D79-0FB2-BE40-8370-A3F2B51DCF7B}" type="slidenum">
              <a:rPr lang="it-IT" smtClean="0"/>
              <a:t>‹n.›</a:t>
            </a:fld>
            <a:endParaRPr lang="it-IT"/>
          </a:p>
        </p:txBody>
      </p:sp>
    </p:spTree>
    <p:extLst>
      <p:ext uri="{BB962C8B-B14F-4D97-AF65-F5344CB8AC3E}">
        <p14:creationId xmlns:p14="http://schemas.microsoft.com/office/powerpoint/2010/main" val="1625959272"/>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smtClean="0"/>
              <a:t>Fare clic per modificare stile</a:t>
            </a:r>
            <a:endParaRPr lang="it-IT"/>
          </a:p>
        </p:txBody>
      </p:sp>
      <p:sp>
        <p:nvSpPr>
          <p:cNvPr id="3" name="Segnaposto tes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smtClean="0"/>
              <a:t>Fare clic per modificare gli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4" name="Segnaposto dat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6BC2ED2-AD48-6F41-92A8-79343765D96C}" type="datetimeFigureOut">
              <a:rPr lang="it-IT" smtClean="0"/>
              <a:t>08/10/22</a:t>
            </a:fld>
            <a:endParaRPr lang="it-IT"/>
          </a:p>
        </p:txBody>
      </p:sp>
      <p:sp>
        <p:nvSpPr>
          <p:cNvPr id="5" name="Segnaposto piè di pagina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t-IT"/>
          </a:p>
        </p:txBody>
      </p:sp>
      <p:sp>
        <p:nvSpPr>
          <p:cNvPr id="6" name="Segnaposto numero diapositiva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3A44D79-0FB2-BE40-8370-A3F2B51DCF7B}" type="slidenum">
              <a:rPr lang="it-IT" smtClean="0"/>
              <a:t>‹n.›</a:t>
            </a:fld>
            <a:endParaRPr lang="it-IT"/>
          </a:p>
        </p:txBody>
      </p:sp>
    </p:spTree>
    <p:extLst>
      <p:ext uri="{BB962C8B-B14F-4D97-AF65-F5344CB8AC3E}">
        <p14:creationId xmlns:p14="http://schemas.microsoft.com/office/powerpoint/2010/main" val="19983842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4" Type="http://schemas.openxmlformats.org/officeDocument/2006/relationships/image" Target="../media/image3.png"/><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g"/><Relationship Id="rId3" Type="http://schemas.openxmlformats.org/officeDocument/2006/relationships/image" Target="../media/image22.JPG"/></Relationships>
</file>

<file path=ppt/slides/_rels/slide11.xml.rels><?xml version="1.0" encoding="UTF-8" standalone="yes"?>
<Relationships xmlns="http://schemas.openxmlformats.org/package/2006/relationships"><Relationship Id="rId3" Type="http://schemas.openxmlformats.org/officeDocument/2006/relationships/image" Target="../media/image2.jpg"/><Relationship Id="rId4" Type="http://schemas.openxmlformats.org/officeDocument/2006/relationships/image" Target="../media/image23.png"/><Relationship Id="rId5" Type="http://schemas.openxmlformats.org/officeDocument/2006/relationships/image" Target="../media/image24.png"/><Relationship Id="rId6" Type="http://schemas.openxmlformats.org/officeDocument/2006/relationships/image" Target="../media/image25.png"/><Relationship Id="rId7" Type="http://schemas.openxmlformats.org/officeDocument/2006/relationships/image" Target="../media/image26.png"/><Relationship Id="rId8" Type="http://schemas.openxmlformats.org/officeDocument/2006/relationships/image" Target="../media/image27.png"/><Relationship Id="rId9" Type="http://schemas.openxmlformats.org/officeDocument/2006/relationships/image" Target="../media/image28.pn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g"/><Relationship Id="rId3"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g"/><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image" Target="../media/image2.jpg"/></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4" Type="http://schemas.openxmlformats.org/officeDocument/2006/relationships/image" Target="../media/image8.jpeg"/><Relationship Id="rId5" Type="http://schemas.openxmlformats.org/officeDocument/2006/relationships/image" Target="../media/image9.png"/><Relationship Id="rId6" Type="http://schemas.openxmlformats.org/officeDocument/2006/relationships/image" Target="../media/image10.png"/><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4" Type="http://schemas.openxmlformats.org/officeDocument/2006/relationships/image" Target="../media/image11.png"/><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3.xml"/><Relationship Id="rId5" Type="http://schemas.openxmlformats.org/officeDocument/2006/relationships/image" Target="../media/image2.jpg"/><Relationship Id="rId6" Type="http://schemas.openxmlformats.org/officeDocument/2006/relationships/hyperlink" Target="https://filebin.net/" TargetMode="External"/><Relationship Id="rId7" Type="http://schemas.openxmlformats.org/officeDocument/2006/relationships/image" Target="../media/image12.png"/><Relationship Id="rId8" Type="http://schemas.openxmlformats.org/officeDocument/2006/relationships/image" Target="../media/image13.png"/><Relationship Id="rId9" Type="http://schemas.openxmlformats.org/officeDocument/2006/relationships/image" Target="../media/image14.png"/><Relationship Id="rId1" Type="http://schemas.microsoft.com/office/2007/relationships/media" Target="../media/media1.m4v"/><Relationship Id="rId2" Type="http://schemas.openxmlformats.org/officeDocument/2006/relationships/video" Target="../media/media1.m4v"/></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5" Type="http://schemas.openxmlformats.org/officeDocument/2006/relationships/image" Target="../media/image17.png"/><Relationship Id="rId6" Type="http://schemas.openxmlformats.org/officeDocument/2006/relationships/image" Target="../media/image18.png"/><Relationship Id="rId1" Type="http://schemas.openxmlformats.org/officeDocument/2006/relationships/slideLayout" Target="../slideLayouts/slideLayout2.xml"/><Relationship Id="rId2" Type="http://schemas.openxmlformats.org/officeDocument/2006/relationships/image" Target="../media/image2.jpg"/></Relationships>
</file>

<file path=ppt/slides/_rels/slide9.xml.rels><?xml version="1.0" encoding="UTF-8" standalone="yes"?>
<Relationships xmlns="http://schemas.openxmlformats.org/package/2006/relationships"><Relationship Id="rId3" Type="http://schemas.openxmlformats.org/officeDocument/2006/relationships/image" Target="../media/image2.jpg"/><Relationship Id="rId4" Type="http://schemas.openxmlformats.org/officeDocument/2006/relationships/image" Target="../media/image19.JPG"/><Relationship Id="rId5" Type="http://schemas.openxmlformats.org/officeDocument/2006/relationships/image" Target="../media/image20.JPG"/><Relationship Id="rId6" Type="http://schemas.openxmlformats.org/officeDocument/2006/relationships/image" Target="../media/image21.JP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40000" t="34000" r="23000" b="6000"/>
          </a:stretch>
        </a:blipFill>
        <a:effectLst/>
      </p:bgPr>
    </p:bg>
    <p:spTree>
      <p:nvGrpSpPr>
        <p:cNvPr id="1" name=""/>
        <p:cNvGrpSpPr/>
        <p:nvPr/>
      </p:nvGrpSpPr>
      <p:grpSpPr>
        <a:xfrm>
          <a:off x="0" y="0"/>
          <a:ext cx="0" cy="0"/>
          <a:chOff x="0" y="0"/>
          <a:chExt cx="0" cy="0"/>
        </a:xfrm>
      </p:grpSpPr>
      <p:sp>
        <p:nvSpPr>
          <p:cNvPr id="2" name="Titolo 1"/>
          <p:cNvSpPr>
            <a:spLocks noGrp="1"/>
          </p:cNvSpPr>
          <p:nvPr>
            <p:ph type="ctrTitle"/>
          </p:nvPr>
        </p:nvSpPr>
        <p:spPr>
          <a:xfrm>
            <a:off x="337379" y="1398604"/>
            <a:ext cx="11671300" cy="2382837"/>
          </a:xfrm>
        </p:spPr>
        <p:txBody>
          <a:bodyPr>
            <a:normAutofit fontScale="90000"/>
          </a:bodyPr>
          <a:lstStyle/>
          <a:p>
            <a:pPr algn="l"/>
            <a:r>
              <a:rPr lang="it-IT" sz="4000" b="1" dirty="0">
                <a:latin typeface="+mn-lt"/>
              </a:rPr>
              <a:t>Phishing attack using follina exploit and keylogger injection </a:t>
            </a:r>
            <a:r>
              <a:rPr lang="it-IT" sz="4400" b="1" dirty="0" smtClean="0"/>
              <a:t/>
            </a:r>
            <a:br>
              <a:rPr lang="it-IT" sz="4400" b="1" dirty="0" smtClean="0"/>
            </a:br>
            <a:r>
              <a:rPr lang="it-IT" dirty="0" smtClean="0"/>
              <a:t/>
            </a:r>
            <a:br>
              <a:rPr lang="it-IT" dirty="0" smtClean="0"/>
            </a:br>
            <a:endParaRPr lang="it-IT" dirty="0">
              <a:solidFill>
                <a:schemeClr val="bg1"/>
              </a:solidFill>
            </a:endParaRPr>
          </a:p>
        </p:txBody>
      </p:sp>
      <p:sp>
        <p:nvSpPr>
          <p:cNvPr id="3" name="Sottotitolo 2"/>
          <p:cNvSpPr>
            <a:spLocks noGrp="1"/>
          </p:cNvSpPr>
          <p:nvPr>
            <p:ph type="subTitle" idx="1"/>
          </p:nvPr>
        </p:nvSpPr>
        <p:spPr>
          <a:xfrm>
            <a:off x="337379" y="4164254"/>
            <a:ext cx="9144000" cy="2947193"/>
          </a:xfrm>
        </p:spPr>
        <p:txBody>
          <a:bodyPr>
            <a:normAutofit/>
          </a:bodyPr>
          <a:lstStyle/>
          <a:p>
            <a:pPr algn="l"/>
            <a:r>
              <a:rPr lang="it-IT" dirty="0"/>
              <a:t>Professore </a:t>
            </a:r>
            <a:endParaRPr lang="it-IT" dirty="0" smtClean="0"/>
          </a:p>
          <a:p>
            <a:pPr algn="l"/>
            <a:r>
              <a:rPr lang="it-IT" b="1" dirty="0" smtClean="0"/>
              <a:t>Simon Pietro Romano</a:t>
            </a:r>
          </a:p>
          <a:p>
            <a:pPr algn="l"/>
            <a:endParaRPr lang="it-IT" dirty="0" smtClean="0"/>
          </a:p>
          <a:p>
            <a:pPr algn="l"/>
            <a:r>
              <a:rPr lang="it-IT" dirty="0"/>
              <a:t>Autore </a:t>
            </a:r>
            <a:endParaRPr lang="it-IT" dirty="0" smtClean="0"/>
          </a:p>
          <a:p>
            <a:pPr algn="l"/>
            <a:r>
              <a:rPr lang="it-IT" b="1" dirty="0"/>
              <a:t>Urraro Alberto </a:t>
            </a:r>
            <a:r>
              <a:rPr lang="it-IT" b="1" dirty="0" err="1"/>
              <a:t>matr</a:t>
            </a:r>
            <a:r>
              <a:rPr lang="it-IT" b="1" dirty="0"/>
              <a:t>. M63001156 </a:t>
            </a:r>
            <a:endParaRPr lang="it-IT" dirty="0" smtClean="0"/>
          </a:p>
          <a:p>
            <a:pPr algn="l"/>
            <a:endParaRPr lang="it-IT" dirty="0"/>
          </a:p>
        </p:txBody>
      </p:sp>
      <p:pic>
        <p:nvPicPr>
          <p:cNvPr id="4" name="Google Shape;57;p13"/>
          <p:cNvPicPr preferRelativeResize="0"/>
          <p:nvPr/>
        </p:nvPicPr>
        <p:blipFill rotWithShape="1">
          <a:blip r:embed="rId3">
            <a:alphaModFix/>
          </a:blip>
          <a:srcRect l="1556" t="6100" r="1788" b="5747"/>
          <a:stretch/>
        </p:blipFill>
        <p:spPr>
          <a:xfrm>
            <a:off x="88900" y="215467"/>
            <a:ext cx="2619111" cy="800325"/>
          </a:xfrm>
          <a:prstGeom prst="rect">
            <a:avLst/>
          </a:prstGeom>
          <a:noFill/>
          <a:ln>
            <a:noFill/>
          </a:ln>
        </p:spPr>
      </p:pic>
      <p:pic>
        <p:nvPicPr>
          <p:cNvPr id="11" name="Immagin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387073">
            <a:off x="9791701" y="4799650"/>
            <a:ext cx="1047476" cy="1676400"/>
          </a:xfrm>
          <a:prstGeom prst="rect">
            <a:avLst/>
          </a:prstGeom>
        </p:spPr>
      </p:pic>
    </p:spTree>
    <p:extLst>
      <p:ext uri="{BB962C8B-B14F-4D97-AF65-F5344CB8AC3E}">
        <p14:creationId xmlns:p14="http://schemas.microsoft.com/office/powerpoint/2010/main" val="203631539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oogle Shape;57;p13"/>
          <p:cNvPicPr preferRelativeResize="0"/>
          <p:nvPr/>
        </p:nvPicPr>
        <p:blipFill rotWithShape="1">
          <a:blip r:embed="rId2">
            <a:alphaModFix/>
          </a:blip>
          <a:srcRect l="1556" t="6100" r="1788" b="5747"/>
          <a:stretch/>
        </p:blipFill>
        <p:spPr>
          <a:xfrm>
            <a:off x="88900" y="215467"/>
            <a:ext cx="2619111" cy="800325"/>
          </a:xfrm>
          <a:prstGeom prst="rect">
            <a:avLst/>
          </a:prstGeom>
          <a:noFill/>
          <a:ln>
            <a:noFill/>
          </a:ln>
        </p:spPr>
      </p:pic>
      <p:sp>
        <p:nvSpPr>
          <p:cNvPr id="2" name="Rettangolo 1"/>
          <p:cNvSpPr/>
          <p:nvPr/>
        </p:nvSpPr>
        <p:spPr>
          <a:xfrm>
            <a:off x="1123405" y="1812612"/>
            <a:ext cx="10202091" cy="369332"/>
          </a:xfrm>
          <a:prstGeom prst="rect">
            <a:avLst/>
          </a:prstGeom>
        </p:spPr>
        <p:txBody>
          <a:bodyPr wrap="square">
            <a:spAutoFit/>
          </a:bodyPr>
          <a:lstStyle/>
          <a:p>
            <a:pPr lvl="0">
              <a:spcAft>
                <a:spcPts val="0"/>
              </a:spcAft>
            </a:pPr>
            <a:r>
              <a:rPr lang="it-IT" dirty="0">
                <a:ea typeface="Times New Roman" charset="0"/>
              </a:rPr>
              <a:t>Controllando sulla macchina del target si può notare come il processo relativo al keylogger è attivo </a:t>
            </a:r>
            <a:endParaRPr lang="it-IT" sz="2000" dirty="0">
              <a:effectLst/>
              <a:ea typeface="Times New Roman" charset="0"/>
            </a:endParaRPr>
          </a:p>
        </p:txBody>
      </p:sp>
      <p:pic>
        <p:nvPicPr>
          <p:cNvPr id="3" name="Immagin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95403" y="2380562"/>
            <a:ext cx="4616631" cy="4116032"/>
          </a:xfrm>
          <a:prstGeom prst="rect">
            <a:avLst/>
          </a:prstGeom>
        </p:spPr>
      </p:pic>
    </p:spTree>
    <p:extLst>
      <p:ext uri="{BB962C8B-B14F-4D97-AF65-F5344CB8AC3E}">
        <p14:creationId xmlns:p14="http://schemas.microsoft.com/office/powerpoint/2010/main" val="197010180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oogle Shape;57;p13"/>
          <p:cNvPicPr preferRelativeResize="0"/>
          <p:nvPr/>
        </p:nvPicPr>
        <p:blipFill rotWithShape="1">
          <a:blip r:embed="rId3">
            <a:alphaModFix/>
          </a:blip>
          <a:srcRect l="1556" t="6100" r="1788" b="5747"/>
          <a:stretch/>
        </p:blipFill>
        <p:spPr>
          <a:xfrm>
            <a:off x="88900" y="215467"/>
            <a:ext cx="2619111" cy="800325"/>
          </a:xfrm>
          <a:prstGeom prst="rect">
            <a:avLst/>
          </a:prstGeom>
          <a:noFill/>
          <a:ln>
            <a:noFill/>
          </a:ln>
        </p:spPr>
      </p:pic>
      <p:sp>
        <p:nvSpPr>
          <p:cNvPr id="3" name="CasellaDiTesto 2"/>
          <p:cNvSpPr txBox="1"/>
          <p:nvPr/>
        </p:nvSpPr>
        <p:spPr>
          <a:xfrm>
            <a:off x="5172430" y="1015792"/>
            <a:ext cx="1851222" cy="800219"/>
          </a:xfrm>
          <a:prstGeom prst="rect">
            <a:avLst/>
          </a:prstGeom>
          <a:noFill/>
        </p:spPr>
        <p:txBody>
          <a:bodyPr wrap="square" rtlCol="0">
            <a:spAutoFit/>
          </a:bodyPr>
          <a:lstStyle/>
          <a:p>
            <a:r>
              <a:rPr lang="it-IT" sz="2800" b="1" smtClean="0"/>
              <a:t>Results</a:t>
            </a:r>
            <a:r>
              <a:rPr lang="it-IT" b="1" dirty="0" smtClean="0"/>
              <a:t> </a:t>
            </a:r>
            <a:endParaRPr lang="it-IT" dirty="0" smtClean="0"/>
          </a:p>
          <a:p>
            <a:endParaRPr lang="it-IT" dirty="0"/>
          </a:p>
        </p:txBody>
      </p:sp>
      <p:sp>
        <p:nvSpPr>
          <p:cNvPr id="2" name="Rettangolo 1"/>
          <p:cNvSpPr/>
          <p:nvPr/>
        </p:nvSpPr>
        <p:spPr>
          <a:xfrm>
            <a:off x="-644497" y="1816011"/>
            <a:ext cx="5538632" cy="369332"/>
          </a:xfrm>
          <a:prstGeom prst="rect">
            <a:avLst/>
          </a:prstGeom>
        </p:spPr>
        <p:txBody>
          <a:bodyPr wrap="none">
            <a:spAutoFit/>
          </a:bodyPr>
          <a:lstStyle/>
          <a:p>
            <a:pPr marL="899160">
              <a:spcAft>
                <a:spcPts val="0"/>
              </a:spcAft>
            </a:pPr>
            <a:r>
              <a:rPr lang="it-IT">
                <a:latin typeface="Helvetica" charset="0"/>
                <a:ea typeface="Times New Roman" charset="0"/>
              </a:rPr>
              <a:t>Risultato dello sniffing nella casella postale </a:t>
            </a:r>
            <a:endParaRPr lang="it-IT" sz="2000">
              <a:effectLst/>
              <a:latin typeface="Times New Roman" charset="0"/>
              <a:ea typeface="Times New Roman" charset="0"/>
            </a:endParaRPr>
          </a:p>
        </p:txBody>
      </p:sp>
      <p:pic>
        <p:nvPicPr>
          <p:cNvPr id="6" name="Immagin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62237" y="2339504"/>
            <a:ext cx="7602180" cy="3833792"/>
          </a:xfrm>
          <a:prstGeom prst="rect">
            <a:avLst/>
          </a:prstGeom>
        </p:spPr>
      </p:pic>
      <p:pic>
        <p:nvPicPr>
          <p:cNvPr id="7" name="Immagin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988905" y="2985562"/>
            <a:ext cx="5287617" cy="2866652"/>
          </a:xfrm>
          <a:prstGeom prst="rect">
            <a:avLst/>
          </a:prstGeom>
        </p:spPr>
      </p:pic>
      <p:pic>
        <p:nvPicPr>
          <p:cNvPr id="8" name="Immagine 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520878" y="3234910"/>
            <a:ext cx="4223669" cy="2617304"/>
          </a:xfrm>
          <a:prstGeom prst="rect">
            <a:avLst/>
          </a:prstGeom>
        </p:spPr>
      </p:pic>
      <p:pic>
        <p:nvPicPr>
          <p:cNvPr id="9" name="Immagine 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396409" y="3658171"/>
            <a:ext cx="4348138" cy="1071197"/>
          </a:xfrm>
          <a:prstGeom prst="rect">
            <a:avLst/>
          </a:prstGeom>
        </p:spPr>
      </p:pic>
      <p:pic>
        <p:nvPicPr>
          <p:cNvPr id="10" name="Immagine 9"/>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547816" y="3723631"/>
            <a:ext cx="5631021" cy="1678346"/>
          </a:xfrm>
          <a:prstGeom prst="rect">
            <a:avLst/>
          </a:prstGeom>
        </p:spPr>
      </p:pic>
      <p:pic>
        <p:nvPicPr>
          <p:cNvPr id="12" name="Immagine 11"/>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023692" y="3763731"/>
            <a:ext cx="5252830" cy="1713404"/>
          </a:xfrm>
          <a:prstGeom prst="rect">
            <a:avLst/>
          </a:prstGeom>
        </p:spPr>
      </p:pic>
    </p:spTree>
    <p:extLst>
      <p:ext uri="{BB962C8B-B14F-4D97-AF65-F5344CB8AC3E}">
        <p14:creationId xmlns:p14="http://schemas.microsoft.com/office/powerpoint/2010/main" val="21004477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5" presetClass="exit" presetSubtype="10" fill="hold" nodeType="clickEffect">
                                  <p:stCondLst>
                                    <p:cond delay="0"/>
                                  </p:stCondLst>
                                  <p:childTnLst>
                                    <p:animEffect transition="out" filter="checkerboard(across)">
                                      <p:cBhvr>
                                        <p:cTn id="11" dur="500"/>
                                        <p:tgtEl>
                                          <p:spTgt spid="7"/>
                                        </p:tgtEl>
                                      </p:cBhvr>
                                    </p:animEffect>
                                    <p:set>
                                      <p:cBhvr>
                                        <p:cTn id="12" dur="1" fill="hold">
                                          <p:stCondLst>
                                            <p:cond delay="499"/>
                                          </p:stCondLst>
                                        </p:cTn>
                                        <p:tgtEl>
                                          <p:spTgt spid="7"/>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blinds(horizontal)">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5" presetClass="exit" presetSubtype="10" fill="hold" nodeType="clickEffect">
                                  <p:stCondLst>
                                    <p:cond delay="0"/>
                                  </p:stCondLst>
                                  <p:childTnLst>
                                    <p:animEffect transition="out" filter="checkerboard(across)">
                                      <p:cBhvr>
                                        <p:cTn id="21" dur="500"/>
                                        <p:tgtEl>
                                          <p:spTgt spid="8"/>
                                        </p:tgtEl>
                                      </p:cBhvr>
                                    </p:animEffect>
                                    <p:set>
                                      <p:cBhvr>
                                        <p:cTn id="22" dur="1" fill="hold">
                                          <p:stCondLst>
                                            <p:cond delay="499"/>
                                          </p:stCondLst>
                                        </p:cTn>
                                        <p:tgtEl>
                                          <p:spTgt spid="8"/>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blinds(horizontal)">
                                      <p:cBhvr>
                                        <p:cTn id="27" dur="500"/>
                                        <p:tgtEl>
                                          <p:spTgt spid="9"/>
                                        </p:tgtEl>
                                      </p:cBhvr>
                                    </p:animEffect>
                                  </p:childTnLst>
                                </p:cTn>
                              </p:par>
                            </p:childTnLst>
                          </p:cTn>
                        </p:par>
                      </p:childTnLst>
                    </p:cTn>
                  </p:par>
                  <p:par>
                    <p:cTn id="28" fill="hold">
                      <p:stCondLst>
                        <p:cond delay="indefinite"/>
                      </p:stCondLst>
                      <p:childTnLst>
                        <p:par>
                          <p:cTn id="29" fill="hold">
                            <p:stCondLst>
                              <p:cond delay="0"/>
                            </p:stCondLst>
                            <p:childTnLst>
                              <p:par>
                                <p:cTn id="30" presetID="14" presetClass="exit" presetSubtype="10" fill="hold" nodeType="clickEffect">
                                  <p:stCondLst>
                                    <p:cond delay="0"/>
                                  </p:stCondLst>
                                  <p:childTnLst>
                                    <p:animEffect transition="out" filter="randombar(horizontal)">
                                      <p:cBhvr>
                                        <p:cTn id="31" dur="500"/>
                                        <p:tgtEl>
                                          <p:spTgt spid="9"/>
                                        </p:tgtEl>
                                      </p:cBhvr>
                                    </p:animEffect>
                                    <p:set>
                                      <p:cBhvr>
                                        <p:cTn id="32" dur="1" fill="hold">
                                          <p:stCondLst>
                                            <p:cond delay="499"/>
                                          </p:stCondLst>
                                        </p:cTn>
                                        <p:tgtEl>
                                          <p:spTgt spid="9"/>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5" presetClass="entr" presetSubtype="10" fill="hold" nodeType="clickEffect">
                                  <p:stCondLst>
                                    <p:cond delay="0"/>
                                  </p:stCondLst>
                                  <p:childTnLst>
                                    <p:set>
                                      <p:cBhvr>
                                        <p:cTn id="36" dur="1" fill="hold">
                                          <p:stCondLst>
                                            <p:cond delay="0"/>
                                          </p:stCondLst>
                                        </p:cTn>
                                        <p:tgtEl>
                                          <p:spTgt spid="10"/>
                                        </p:tgtEl>
                                        <p:attrNameLst>
                                          <p:attrName>style.visibility</p:attrName>
                                        </p:attrNameLst>
                                      </p:cBhvr>
                                      <p:to>
                                        <p:strVal val="visible"/>
                                      </p:to>
                                    </p:set>
                                    <p:animEffect transition="in" filter="checkerboard(across)">
                                      <p:cBhvr>
                                        <p:cTn id="37" dur="500"/>
                                        <p:tgtEl>
                                          <p:spTgt spid="10"/>
                                        </p:tgtEl>
                                      </p:cBhvr>
                                    </p:animEffect>
                                  </p:childTnLst>
                                </p:cTn>
                              </p:par>
                            </p:childTnLst>
                          </p:cTn>
                        </p:par>
                      </p:childTnLst>
                    </p:cTn>
                  </p:par>
                  <p:par>
                    <p:cTn id="38" fill="hold">
                      <p:stCondLst>
                        <p:cond delay="indefinite"/>
                      </p:stCondLst>
                      <p:childTnLst>
                        <p:par>
                          <p:cTn id="39" fill="hold">
                            <p:stCondLst>
                              <p:cond delay="0"/>
                            </p:stCondLst>
                            <p:childTnLst>
                              <p:par>
                                <p:cTn id="40" presetID="5" presetClass="exit" presetSubtype="10" fill="hold" nodeType="clickEffect">
                                  <p:stCondLst>
                                    <p:cond delay="0"/>
                                  </p:stCondLst>
                                  <p:childTnLst>
                                    <p:animEffect transition="out" filter="checkerboard(across)">
                                      <p:cBhvr>
                                        <p:cTn id="41" dur="500"/>
                                        <p:tgtEl>
                                          <p:spTgt spid="10"/>
                                        </p:tgtEl>
                                      </p:cBhvr>
                                    </p:animEffect>
                                    <p:set>
                                      <p:cBhvr>
                                        <p:cTn id="42" dur="1" fill="hold">
                                          <p:stCondLst>
                                            <p:cond delay="499"/>
                                          </p:stCondLst>
                                        </p:cTn>
                                        <p:tgtEl>
                                          <p:spTgt spid="10"/>
                                        </p:tgtEl>
                                        <p:attrNameLst>
                                          <p:attrName>style.visibility</p:attrName>
                                        </p:attrNameLst>
                                      </p:cBhvr>
                                      <p:to>
                                        <p:strVal val="hidden"/>
                                      </p:to>
                                    </p:se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nodeType="clickEffect">
                                  <p:stCondLst>
                                    <p:cond delay="0"/>
                                  </p:stCondLst>
                                  <p:childTnLst>
                                    <p:set>
                                      <p:cBhvr>
                                        <p:cTn id="46" dur="1" fill="hold">
                                          <p:stCondLst>
                                            <p:cond delay="0"/>
                                          </p:stCondLst>
                                        </p:cTn>
                                        <p:tgtEl>
                                          <p:spTgt spid="12"/>
                                        </p:tgtEl>
                                        <p:attrNameLst>
                                          <p:attrName>style.visibility</p:attrName>
                                        </p:attrNameLst>
                                      </p:cBhvr>
                                      <p:to>
                                        <p:strVal val="visible"/>
                                      </p:to>
                                    </p:set>
                                    <p:animEffect transition="in" filter="blinds(horizontal)">
                                      <p:cBhvr>
                                        <p:cTn id="47" dur="500"/>
                                        <p:tgtEl>
                                          <p:spTgt spid="12"/>
                                        </p:tgtEl>
                                      </p:cBhvr>
                                    </p:animEffect>
                                  </p:childTnLst>
                                </p:cTn>
                              </p:par>
                            </p:childTnLst>
                          </p:cTn>
                        </p:par>
                      </p:childTnLst>
                    </p:cTn>
                  </p:par>
                  <p:par>
                    <p:cTn id="48" fill="hold">
                      <p:stCondLst>
                        <p:cond delay="indefinite"/>
                      </p:stCondLst>
                      <p:childTnLst>
                        <p:par>
                          <p:cTn id="49" fill="hold">
                            <p:stCondLst>
                              <p:cond delay="0"/>
                            </p:stCondLst>
                            <p:childTnLst>
                              <p:par>
                                <p:cTn id="50" presetID="1" presetClass="exit" presetSubtype="0" fill="hold" nodeType="clickEffect">
                                  <p:stCondLst>
                                    <p:cond delay="0"/>
                                  </p:stCondLst>
                                  <p:childTnLst>
                                    <p:set>
                                      <p:cBhvr>
                                        <p:cTn id="51" dur="1" fill="hold">
                                          <p:stCondLst>
                                            <p:cond delay="0"/>
                                          </p:stCondLst>
                                        </p:cTn>
                                        <p:tgtEl>
                                          <p:spTgt spid="1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oogle Shape;57;p13"/>
          <p:cNvPicPr preferRelativeResize="0"/>
          <p:nvPr/>
        </p:nvPicPr>
        <p:blipFill rotWithShape="1">
          <a:blip r:embed="rId2">
            <a:alphaModFix/>
          </a:blip>
          <a:srcRect l="1556" t="6100" r="1788" b="5747"/>
          <a:stretch/>
        </p:blipFill>
        <p:spPr>
          <a:xfrm>
            <a:off x="88900" y="215467"/>
            <a:ext cx="2619111" cy="800325"/>
          </a:xfrm>
          <a:prstGeom prst="rect">
            <a:avLst/>
          </a:prstGeom>
          <a:noFill/>
          <a:ln>
            <a:noFill/>
          </a:ln>
        </p:spPr>
      </p:pic>
      <p:sp>
        <p:nvSpPr>
          <p:cNvPr id="3" name="CasellaDiTesto 2"/>
          <p:cNvSpPr txBox="1"/>
          <p:nvPr/>
        </p:nvSpPr>
        <p:spPr>
          <a:xfrm>
            <a:off x="5172430" y="1015792"/>
            <a:ext cx="1851222" cy="800219"/>
          </a:xfrm>
          <a:prstGeom prst="rect">
            <a:avLst/>
          </a:prstGeom>
          <a:noFill/>
        </p:spPr>
        <p:txBody>
          <a:bodyPr wrap="square" rtlCol="0">
            <a:spAutoFit/>
          </a:bodyPr>
          <a:lstStyle/>
          <a:p>
            <a:r>
              <a:rPr lang="it-IT" sz="2800" b="1" dirty="0" smtClean="0"/>
              <a:t>Defense</a:t>
            </a:r>
            <a:r>
              <a:rPr lang="it-IT" b="1" dirty="0" smtClean="0"/>
              <a:t> </a:t>
            </a:r>
            <a:endParaRPr lang="it-IT" dirty="0" smtClean="0"/>
          </a:p>
          <a:p>
            <a:endParaRPr lang="it-IT" dirty="0"/>
          </a:p>
        </p:txBody>
      </p:sp>
      <p:sp>
        <p:nvSpPr>
          <p:cNvPr id="2" name="Rettangolo 1"/>
          <p:cNvSpPr/>
          <p:nvPr/>
        </p:nvSpPr>
        <p:spPr>
          <a:xfrm>
            <a:off x="-392706" y="1829726"/>
            <a:ext cx="12120880" cy="584775"/>
          </a:xfrm>
          <a:prstGeom prst="rect">
            <a:avLst/>
          </a:prstGeom>
        </p:spPr>
        <p:txBody>
          <a:bodyPr wrap="square">
            <a:spAutoFit/>
          </a:bodyPr>
          <a:lstStyle/>
          <a:p>
            <a:pPr marL="899160">
              <a:spcAft>
                <a:spcPts val="0"/>
              </a:spcAft>
            </a:pPr>
            <a:r>
              <a:rPr lang="it-IT" sz="1600" dirty="0"/>
              <a:t>I messaggi di phishing come sappiamo cercano di manipolare un utente, inducendolo a eseguire azioni come l'installazione di un file dannoso, il clic su un collegamento dannoso o la divulgazione di informazioni riservate come le credenziali di accesso </a:t>
            </a:r>
            <a:endParaRPr lang="it-IT" sz="1600" dirty="0">
              <a:effectLst/>
              <a:latin typeface="Times New Roman" charset="0"/>
              <a:ea typeface="Times New Roman" charset="0"/>
            </a:endParaRPr>
          </a:p>
        </p:txBody>
      </p:sp>
      <p:sp>
        <p:nvSpPr>
          <p:cNvPr id="5" name="Rettangolo 4"/>
          <p:cNvSpPr/>
          <p:nvPr/>
        </p:nvSpPr>
        <p:spPr>
          <a:xfrm>
            <a:off x="4517387" y="2629945"/>
            <a:ext cx="2300694" cy="369332"/>
          </a:xfrm>
          <a:prstGeom prst="rect">
            <a:avLst/>
          </a:prstGeom>
        </p:spPr>
        <p:txBody>
          <a:bodyPr wrap="none">
            <a:spAutoFit/>
          </a:bodyPr>
          <a:lstStyle/>
          <a:p>
            <a:pPr marL="449580">
              <a:spcAft>
                <a:spcPts val="0"/>
              </a:spcAft>
            </a:pPr>
            <a:r>
              <a:rPr lang="it-IT" b="1" dirty="0">
                <a:ea typeface="Times New Roman" charset="0"/>
              </a:rPr>
              <a:t>Come difendersi?</a:t>
            </a:r>
            <a:endParaRPr lang="it-IT" dirty="0">
              <a:effectLst/>
              <a:ea typeface="Times New Roman" charset="0"/>
            </a:endParaRPr>
          </a:p>
        </p:txBody>
      </p:sp>
      <p:sp>
        <p:nvSpPr>
          <p:cNvPr id="11" name="Rettangolo 10"/>
          <p:cNvSpPr/>
          <p:nvPr/>
        </p:nvSpPr>
        <p:spPr>
          <a:xfrm>
            <a:off x="938360" y="2999277"/>
            <a:ext cx="10789814" cy="1200329"/>
          </a:xfrm>
          <a:prstGeom prst="rect">
            <a:avLst/>
          </a:prstGeom>
        </p:spPr>
        <p:txBody>
          <a:bodyPr wrap="square">
            <a:spAutoFit/>
          </a:bodyPr>
          <a:lstStyle/>
          <a:p>
            <a:pPr marL="342900" lvl="0" indent="-342900">
              <a:spcAft>
                <a:spcPts val="0"/>
              </a:spcAft>
              <a:buSzPts val="1000"/>
              <a:buFont typeface="Symbol" charset="2"/>
              <a:buChar char=""/>
              <a:tabLst>
                <a:tab pos="457200" algn="l"/>
              </a:tabLst>
            </a:pPr>
            <a:r>
              <a:rPr lang="it-IT" sz="1200" b="1" dirty="0">
                <a:ea typeface="Times New Roman" charset="0"/>
              </a:rPr>
              <a:t>Attivare i filtri antispam </a:t>
            </a:r>
            <a:r>
              <a:rPr lang="it-IT" sz="1200" dirty="0">
                <a:ea typeface="Times New Roman" charset="0"/>
              </a:rPr>
              <a:t>sulla propria casella di posta elettronica.</a:t>
            </a:r>
          </a:p>
          <a:p>
            <a:pPr marL="342900" lvl="0" indent="-342900">
              <a:spcAft>
                <a:spcPts val="0"/>
              </a:spcAft>
              <a:buSzPts val="1000"/>
              <a:buFont typeface="Symbol" charset="2"/>
              <a:buChar char=""/>
              <a:tabLst>
                <a:tab pos="457200" algn="l"/>
              </a:tabLst>
            </a:pPr>
            <a:r>
              <a:rPr lang="it-IT" sz="1200" b="1" dirty="0">
                <a:ea typeface="Times New Roman" charset="0"/>
              </a:rPr>
              <a:t>Controllare il dominio del mittente. </a:t>
            </a:r>
            <a:r>
              <a:rPr lang="it-IT" sz="1200" dirty="0">
                <a:ea typeface="Times New Roman" charset="0"/>
              </a:rPr>
              <a:t>Una società o un ente scriveranno sempre con il proprio dominio, controllate che corrisponda a quello ufficiale.</a:t>
            </a:r>
          </a:p>
          <a:p>
            <a:pPr marL="342900" lvl="0" indent="-342900">
              <a:spcAft>
                <a:spcPts val="0"/>
              </a:spcAft>
              <a:buSzPts val="1000"/>
              <a:buFont typeface="Symbol" charset="2"/>
              <a:buChar char=""/>
              <a:tabLst>
                <a:tab pos="457200" algn="l"/>
              </a:tabLst>
            </a:pPr>
            <a:r>
              <a:rPr lang="it-IT" sz="1200" b="1" dirty="0">
                <a:ea typeface="Times New Roman" charset="0"/>
              </a:rPr>
              <a:t>Evitare le scorciatoie</a:t>
            </a:r>
            <a:r>
              <a:rPr lang="it-IT" sz="1200" dirty="0">
                <a:ea typeface="Times New Roman" charset="0"/>
              </a:rPr>
              <a:t>. Se viene richiesto di rinnovare un servizio in scadenza, è meglio non usare i link presenti nella email per farlo. </a:t>
            </a:r>
          </a:p>
          <a:p>
            <a:pPr marL="342900" lvl="0" indent="-342900">
              <a:spcAft>
                <a:spcPts val="0"/>
              </a:spcAft>
              <a:buSzPts val="1000"/>
              <a:buFont typeface="Symbol" charset="2"/>
              <a:buChar char=""/>
              <a:tabLst>
                <a:tab pos="457200" algn="l"/>
              </a:tabLst>
            </a:pPr>
            <a:r>
              <a:rPr lang="it-IT" sz="1200" b="1" dirty="0">
                <a:ea typeface="Times New Roman" charset="0"/>
              </a:rPr>
              <a:t>Utilizzare più indirizzi email</a:t>
            </a:r>
            <a:r>
              <a:rPr lang="it-IT" sz="1200" dirty="0">
                <a:ea typeface="Times New Roman" charset="0"/>
              </a:rPr>
              <a:t>. In generale si sconsiglia di iscriversi a servizi, portali, siti web di dubbia affidabilità. In ogni caso, se strettamente necessario, è preferibile utilizzare email secondarie e meno usate, in modo da non rischiare di contaminare la propria casella email principale, cercando di non fornire assolutamente dati personali e di pagamento</a:t>
            </a:r>
            <a:r>
              <a:rPr lang="it-IT" sz="1200" dirty="0">
                <a:latin typeface="Helvetica" charset="0"/>
                <a:ea typeface="Times New Roman" charset="0"/>
              </a:rPr>
              <a:t>.</a:t>
            </a:r>
            <a:endParaRPr lang="it-IT" sz="1200" dirty="0">
              <a:effectLst/>
              <a:latin typeface="Times New Roman" charset="0"/>
              <a:ea typeface="Times New Roman" charset="0"/>
            </a:endParaRPr>
          </a:p>
        </p:txBody>
      </p:sp>
      <p:sp>
        <p:nvSpPr>
          <p:cNvPr id="13" name="Rettangolo 12"/>
          <p:cNvSpPr/>
          <p:nvPr/>
        </p:nvSpPr>
        <p:spPr>
          <a:xfrm>
            <a:off x="4517387" y="4199606"/>
            <a:ext cx="3618555" cy="369332"/>
          </a:xfrm>
          <a:prstGeom prst="rect">
            <a:avLst/>
          </a:prstGeom>
        </p:spPr>
        <p:txBody>
          <a:bodyPr wrap="none">
            <a:spAutoFit/>
          </a:bodyPr>
          <a:lstStyle/>
          <a:p>
            <a:r>
              <a:rPr lang="it-IT" b="1" dirty="0"/>
              <a:t>Una volta subito l’attacco cosa fare?</a:t>
            </a:r>
            <a:endParaRPr lang="it-IT" dirty="0"/>
          </a:p>
        </p:txBody>
      </p:sp>
      <p:sp>
        <p:nvSpPr>
          <p:cNvPr id="14" name="Rettangolo 13"/>
          <p:cNvSpPr/>
          <p:nvPr/>
        </p:nvSpPr>
        <p:spPr>
          <a:xfrm>
            <a:off x="938360" y="4861697"/>
            <a:ext cx="10614991" cy="1384995"/>
          </a:xfrm>
          <a:prstGeom prst="rect">
            <a:avLst/>
          </a:prstGeom>
        </p:spPr>
        <p:txBody>
          <a:bodyPr wrap="square">
            <a:spAutoFit/>
          </a:bodyPr>
          <a:lstStyle/>
          <a:p>
            <a:pPr marL="342900" lvl="0" indent="-342900">
              <a:spcAft>
                <a:spcPts val="0"/>
              </a:spcAft>
              <a:buSzPts val="1000"/>
              <a:buFont typeface="Symbol" charset="2"/>
              <a:buChar char=""/>
              <a:tabLst>
                <a:tab pos="457200" algn="l"/>
              </a:tabLst>
            </a:pPr>
            <a:r>
              <a:rPr lang="it-IT" sz="1200" b="1" dirty="0">
                <a:ea typeface="Times New Roman" charset="0"/>
              </a:rPr>
              <a:t>Cambiare la password</a:t>
            </a:r>
            <a:r>
              <a:rPr lang="it-IT" sz="1200" dirty="0">
                <a:ea typeface="Times New Roman" charset="0"/>
              </a:rPr>
              <a:t>.</a:t>
            </a:r>
            <a:r>
              <a:rPr lang="it-IT" sz="1200" b="1" dirty="0">
                <a:ea typeface="Times New Roman" charset="0"/>
              </a:rPr>
              <a:t> </a:t>
            </a:r>
            <a:r>
              <a:rPr lang="it-IT" sz="1200" dirty="0">
                <a:ea typeface="Times New Roman" charset="0"/>
              </a:rPr>
              <a:t>nel caso ci sia stato un accesso non autorizzato portali online a cui si è registrati, una delle prime cose da fare è cambiare la password del proprio account. Aggiornare con una certa frequenza la password è una buona pratica da attuare a prescindere, anche se non si è vittima di attacchi ma si vuole prevenirli.</a:t>
            </a:r>
          </a:p>
          <a:p>
            <a:pPr marL="342900" lvl="0" indent="-342900">
              <a:spcAft>
                <a:spcPts val="0"/>
              </a:spcAft>
              <a:buSzPts val="1000"/>
              <a:buFont typeface="Symbol" charset="2"/>
              <a:buChar char=""/>
              <a:tabLst>
                <a:tab pos="457200" algn="l"/>
              </a:tabLst>
            </a:pPr>
            <a:r>
              <a:rPr lang="it-IT" sz="1200" dirty="0">
                <a:ea typeface="Times New Roman" charset="0"/>
              </a:rPr>
              <a:t>Informare le </a:t>
            </a:r>
            <a:r>
              <a:rPr lang="it-IT" sz="1200" b="1" dirty="0">
                <a:ea typeface="Times New Roman" charset="0"/>
              </a:rPr>
              <a:t>autorità competenti. </a:t>
            </a:r>
            <a:r>
              <a:rPr lang="it-IT" sz="1200" dirty="0">
                <a:ea typeface="Times New Roman" charset="0"/>
              </a:rPr>
              <a:t>Se si è certi di essere caduti nella trappola del phishing, è fondamentale segnalare l'accaduto alle autorità competenti, come la</a:t>
            </a:r>
            <a:r>
              <a:rPr lang="it-IT" sz="1200" b="1" dirty="0">
                <a:ea typeface="Times New Roman" charset="0"/>
              </a:rPr>
              <a:t> Polizia Postale.</a:t>
            </a:r>
            <a:endParaRPr lang="it-IT" sz="1200" dirty="0">
              <a:ea typeface="Times New Roman" charset="0"/>
            </a:endParaRPr>
          </a:p>
          <a:p>
            <a:pPr marL="342900" lvl="0" indent="-342900">
              <a:spcAft>
                <a:spcPts val="0"/>
              </a:spcAft>
              <a:buSzPts val="1000"/>
              <a:buFont typeface="Symbol" charset="2"/>
              <a:buChar char=""/>
              <a:tabLst>
                <a:tab pos="457200" algn="l"/>
              </a:tabLst>
            </a:pPr>
            <a:r>
              <a:rPr lang="it-IT" sz="1200" b="1" dirty="0">
                <a:ea typeface="Times New Roman" charset="0"/>
              </a:rPr>
              <a:t>Avvisare gli enti colpiti</a:t>
            </a:r>
            <a:r>
              <a:rPr lang="it-IT" sz="1200" dirty="0">
                <a:ea typeface="Times New Roman" charset="0"/>
              </a:rPr>
              <a:t>. Oltre al recupero dei dati personali, è opportuno segnalare l’attacco phishing agli enti che ne sono stati colpiti, cosicché possano prendere provvedimenti e contrastare la truffa.</a:t>
            </a:r>
            <a:endParaRPr lang="it-IT" sz="1200" dirty="0">
              <a:effectLst/>
              <a:ea typeface="Times New Roman" charset="0"/>
            </a:endParaRPr>
          </a:p>
        </p:txBody>
      </p:sp>
    </p:spTree>
    <p:extLst>
      <p:ext uri="{BB962C8B-B14F-4D97-AF65-F5344CB8AC3E}">
        <p14:creationId xmlns:p14="http://schemas.microsoft.com/office/powerpoint/2010/main" val="180920872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oogle Shape;57;p13"/>
          <p:cNvPicPr preferRelativeResize="0"/>
          <p:nvPr/>
        </p:nvPicPr>
        <p:blipFill rotWithShape="1">
          <a:blip r:embed="rId2">
            <a:alphaModFix/>
          </a:blip>
          <a:srcRect l="1556" t="6100" r="1788" b="5747"/>
          <a:stretch/>
        </p:blipFill>
        <p:spPr>
          <a:xfrm>
            <a:off x="88900" y="215467"/>
            <a:ext cx="2619111" cy="800325"/>
          </a:xfrm>
          <a:prstGeom prst="rect">
            <a:avLst/>
          </a:prstGeom>
          <a:noFill/>
          <a:ln>
            <a:noFill/>
          </a:ln>
        </p:spPr>
      </p:pic>
      <p:sp>
        <p:nvSpPr>
          <p:cNvPr id="3" name="CasellaDiTesto 2"/>
          <p:cNvSpPr txBox="1"/>
          <p:nvPr/>
        </p:nvSpPr>
        <p:spPr>
          <a:xfrm>
            <a:off x="3233530" y="2831340"/>
            <a:ext cx="6308035" cy="1107996"/>
          </a:xfrm>
          <a:prstGeom prst="rect">
            <a:avLst/>
          </a:prstGeom>
          <a:noFill/>
        </p:spPr>
        <p:txBody>
          <a:bodyPr wrap="square" rtlCol="0">
            <a:spAutoFit/>
          </a:bodyPr>
          <a:lstStyle/>
          <a:p>
            <a:r>
              <a:rPr lang="it-IT" sz="4800" b="1" dirty="0" smtClean="0"/>
              <a:t>Grazie per l’attenzione </a:t>
            </a:r>
            <a:endParaRPr lang="it-IT" sz="4800" dirty="0" smtClean="0"/>
          </a:p>
          <a:p>
            <a:endParaRPr lang="it-IT" dirty="0"/>
          </a:p>
        </p:txBody>
      </p:sp>
    </p:spTree>
    <p:extLst>
      <p:ext uri="{BB962C8B-B14F-4D97-AF65-F5344CB8AC3E}">
        <p14:creationId xmlns:p14="http://schemas.microsoft.com/office/powerpoint/2010/main" val="91324169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oogle Shape;57;p13"/>
          <p:cNvPicPr preferRelativeResize="0"/>
          <p:nvPr/>
        </p:nvPicPr>
        <p:blipFill rotWithShape="1">
          <a:blip r:embed="rId2">
            <a:alphaModFix/>
          </a:blip>
          <a:srcRect l="1556" t="6100" r="1788" b="5747"/>
          <a:stretch/>
        </p:blipFill>
        <p:spPr>
          <a:xfrm>
            <a:off x="88900" y="215467"/>
            <a:ext cx="2619111" cy="800325"/>
          </a:xfrm>
          <a:prstGeom prst="rect">
            <a:avLst/>
          </a:prstGeom>
          <a:noFill/>
          <a:ln>
            <a:noFill/>
          </a:ln>
        </p:spPr>
      </p:pic>
      <p:sp>
        <p:nvSpPr>
          <p:cNvPr id="6" name="CasellaDiTesto 5"/>
          <p:cNvSpPr txBox="1"/>
          <p:nvPr/>
        </p:nvSpPr>
        <p:spPr>
          <a:xfrm>
            <a:off x="4831226" y="1309204"/>
            <a:ext cx="2921296" cy="800219"/>
          </a:xfrm>
          <a:prstGeom prst="rect">
            <a:avLst/>
          </a:prstGeom>
          <a:noFill/>
        </p:spPr>
        <p:txBody>
          <a:bodyPr wrap="square" rtlCol="0">
            <a:spAutoFit/>
          </a:bodyPr>
          <a:lstStyle/>
          <a:p>
            <a:r>
              <a:rPr lang="it-IT" sz="2800" b="1" dirty="0"/>
              <a:t>Attack Description </a:t>
            </a:r>
            <a:endParaRPr lang="it-IT" sz="2800" dirty="0" smtClean="0"/>
          </a:p>
          <a:p>
            <a:endParaRPr lang="it-IT" dirty="0"/>
          </a:p>
        </p:txBody>
      </p:sp>
      <p:sp>
        <p:nvSpPr>
          <p:cNvPr id="8" name="CasellaDiTesto 7"/>
          <p:cNvSpPr txBox="1"/>
          <p:nvPr/>
        </p:nvSpPr>
        <p:spPr>
          <a:xfrm>
            <a:off x="200721" y="2349827"/>
            <a:ext cx="3403600" cy="5016758"/>
          </a:xfrm>
          <a:prstGeom prst="rect">
            <a:avLst/>
          </a:prstGeom>
          <a:noFill/>
        </p:spPr>
        <p:txBody>
          <a:bodyPr wrap="square" rtlCol="0">
            <a:spAutoFit/>
          </a:bodyPr>
          <a:lstStyle/>
          <a:p>
            <a:pPr marL="342900" indent="-342900">
              <a:buFont typeface="+mj-lt"/>
              <a:buAutoNum type="arabicPeriod"/>
            </a:pPr>
            <a:r>
              <a:rPr lang="it-IT" sz="1600" dirty="0" smtClean="0"/>
              <a:t>L’attaccante invia l’email malevola</a:t>
            </a:r>
          </a:p>
          <a:p>
            <a:pPr marL="342900" indent="-342900">
              <a:buFont typeface="+mj-lt"/>
              <a:buAutoNum type="arabicPeriod"/>
            </a:pPr>
            <a:r>
              <a:rPr lang="it-IT" sz="1600" dirty="0" smtClean="0"/>
              <a:t>La vittima </a:t>
            </a:r>
            <a:r>
              <a:rPr lang="it-IT" sz="1600" dirty="0"/>
              <a:t>scarica e apre il </a:t>
            </a:r>
            <a:r>
              <a:rPr lang="it-IT" sz="1600" dirty="0" smtClean="0"/>
              <a:t>documento</a:t>
            </a:r>
          </a:p>
          <a:p>
            <a:pPr marL="342900" indent="-342900">
              <a:buFont typeface="+mj-lt"/>
              <a:buAutoNum type="arabicPeriod"/>
            </a:pPr>
            <a:r>
              <a:rPr lang="it-IT" sz="1600" dirty="0" smtClean="0"/>
              <a:t>L’attaccante possiede una reverse shell</a:t>
            </a:r>
          </a:p>
          <a:p>
            <a:pPr marL="342900" indent="-342900">
              <a:buFont typeface="+mj-lt"/>
              <a:buAutoNum type="arabicPeriod"/>
            </a:pPr>
            <a:r>
              <a:rPr lang="it-IT" sz="1600" dirty="0"/>
              <a:t>L’attaccante </a:t>
            </a:r>
            <a:r>
              <a:rPr lang="it-IT" sz="1600" dirty="0" smtClean="0"/>
              <a:t>effettua il download del keylogger sulla target machine</a:t>
            </a:r>
          </a:p>
          <a:p>
            <a:pPr marL="342900" indent="-342900">
              <a:buFont typeface="+mj-lt"/>
              <a:buAutoNum type="arabicPeriod"/>
            </a:pPr>
            <a:r>
              <a:rPr lang="it-IT" sz="1600" dirty="0" smtClean="0"/>
              <a:t>L’attaccante avvia il keylogger</a:t>
            </a:r>
          </a:p>
          <a:p>
            <a:pPr marL="342900" indent="-342900">
              <a:buFont typeface="+mj-lt"/>
              <a:buAutoNum type="arabicPeriod"/>
            </a:pPr>
            <a:r>
              <a:rPr lang="it-IT" sz="1600" dirty="0"/>
              <a:t>Il keylogger avviato sul sistema </a:t>
            </a:r>
            <a:r>
              <a:rPr lang="it-IT" sz="1600" dirty="0" smtClean="0"/>
              <a:t>porta a termine il suo compito</a:t>
            </a:r>
          </a:p>
          <a:p>
            <a:pPr marL="342900" indent="-342900">
              <a:buFont typeface="+mj-lt"/>
              <a:buAutoNum type="arabicPeriod"/>
            </a:pPr>
            <a:r>
              <a:rPr lang="it-IT" sz="1600" dirty="0" smtClean="0"/>
              <a:t>Dati da tastiera e di rete come </a:t>
            </a:r>
            <a:r>
              <a:rPr lang="it-IT" sz="1600" dirty="0"/>
              <a:t>indirizzo IP, indirizzo IP pubblico caratteristiche della macchina (Ram, Processore, Nome utente) e MAC-Address del </a:t>
            </a:r>
            <a:r>
              <a:rPr lang="it-IT" sz="1600" dirty="0" smtClean="0"/>
              <a:t>dispositivo vengono inviati all’attaccante tramite email all’insaputa </a:t>
            </a:r>
            <a:r>
              <a:rPr lang="it-IT" sz="1600" dirty="0"/>
              <a:t>della vittima </a:t>
            </a:r>
            <a:endParaRPr lang="it-IT" sz="1600" dirty="0" smtClean="0">
              <a:effectLst/>
            </a:endParaRPr>
          </a:p>
          <a:p>
            <a:pPr marL="342900" indent="-342900">
              <a:buFont typeface="+mj-lt"/>
              <a:buAutoNum type="arabicPeriod"/>
            </a:pPr>
            <a:endParaRPr lang="it-IT" sz="1600" dirty="0" smtClean="0">
              <a:effectLst/>
            </a:endParaRPr>
          </a:p>
          <a:p>
            <a:pPr marL="342900" indent="-342900">
              <a:buFont typeface="+mj-lt"/>
              <a:buAutoNum type="arabicPeriod"/>
            </a:pPr>
            <a:endParaRPr lang="it-IT" sz="1600" dirty="0" smtClean="0"/>
          </a:p>
        </p:txBody>
      </p:sp>
      <p:pic>
        <p:nvPicPr>
          <p:cNvPr id="9" name="Immagin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20196" y="2520175"/>
            <a:ext cx="5442226" cy="2789354"/>
          </a:xfrm>
          <a:prstGeom prst="rect">
            <a:avLst/>
          </a:prstGeom>
        </p:spPr>
      </p:pic>
    </p:spTree>
    <p:extLst>
      <p:ext uri="{BB962C8B-B14F-4D97-AF65-F5344CB8AC3E}">
        <p14:creationId xmlns:p14="http://schemas.microsoft.com/office/powerpoint/2010/main" val="80332215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oogle Shape;57;p13"/>
          <p:cNvPicPr preferRelativeResize="0"/>
          <p:nvPr/>
        </p:nvPicPr>
        <p:blipFill rotWithShape="1">
          <a:blip r:embed="rId2">
            <a:alphaModFix/>
          </a:blip>
          <a:srcRect l="1556" t="6100" r="1788" b="5747"/>
          <a:stretch/>
        </p:blipFill>
        <p:spPr>
          <a:xfrm>
            <a:off x="88900" y="215467"/>
            <a:ext cx="2619111" cy="800325"/>
          </a:xfrm>
          <a:prstGeom prst="rect">
            <a:avLst/>
          </a:prstGeom>
          <a:noFill/>
          <a:ln>
            <a:noFill/>
          </a:ln>
        </p:spPr>
      </p:pic>
      <p:sp>
        <p:nvSpPr>
          <p:cNvPr id="5" name="CasellaDiTesto 4"/>
          <p:cNvSpPr txBox="1"/>
          <p:nvPr/>
        </p:nvSpPr>
        <p:spPr>
          <a:xfrm>
            <a:off x="3869474" y="1115122"/>
            <a:ext cx="5854390" cy="800219"/>
          </a:xfrm>
          <a:prstGeom prst="rect">
            <a:avLst/>
          </a:prstGeom>
          <a:noFill/>
        </p:spPr>
        <p:txBody>
          <a:bodyPr wrap="square" rtlCol="0">
            <a:spAutoFit/>
          </a:bodyPr>
          <a:lstStyle/>
          <a:p>
            <a:r>
              <a:rPr lang="it-IT" sz="2800" b="1" dirty="0"/>
              <a:t>Vulnerability Description </a:t>
            </a:r>
            <a:endParaRPr lang="it-IT" sz="2800" dirty="0" smtClean="0"/>
          </a:p>
          <a:p>
            <a:endParaRPr lang="it-IT" dirty="0"/>
          </a:p>
        </p:txBody>
      </p:sp>
      <p:sp>
        <p:nvSpPr>
          <p:cNvPr id="6" name="CasellaDiTesto 5"/>
          <p:cNvSpPr txBox="1"/>
          <p:nvPr/>
        </p:nvSpPr>
        <p:spPr>
          <a:xfrm>
            <a:off x="501806" y="1915340"/>
            <a:ext cx="4114800" cy="3970318"/>
          </a:xfrm>
          <a:prstGeom prst="rect">
            <a:avLst/>
          </a:prstGeom>
          <a:noFill/>
        </p:spPr>
        <p:txBody>
          <a:bodyPr wrap="square" rtlCol="0">
            <a:spAutoFit/>
          </a:bodyPr>
          <a:lstStyle/>
          <a:p>
            <a:r>
              <a:rPr lang="it-IT" b="1" dirty="0"/>
              <a:t>CVE-2022-30190 </a:t>
            </a:r>
            <a:r>
              <a:rPr lang="it-IT" dirty="0"/>
              <a:t>è una </a:t>
            </a:r>
            <a:r>
              <a:rPr lang="it-IT" dirty="0" smtClean="0"/>
              <a:t>vulnerabilità </a:t>
            </a:r>
            <a:r>
              <a:rPr lang="it-IT" dirty="0"/>
              <a:t>legata all'esecuzione di codice in </a:t>
            </a:r>
            <a:r>
              <a:rPr lang="it-IT" dirty="0" smtClean="0"/>
              <a:t>modalità </a:t>
            </a:r>
            <a:r>
              <a:rPr lang="it-IT" dirty="0"/>
              <a:t>remota in MSDT (Microsoft </a:t>
            </a:r>
            <a:r>
              <a:rPr lang="it-IT" dirty="0" err="1"/>
              <a:t>Support</a:t>
            </a:r>
            <a:r>
              <a:rPr lang="it-IT" dirty="0"/>
              <a:t> </a:t>
            </a:r>
            <a:r>
              <a:rPr lang="it-IT" dirty="0" err="1"/>
              <a:t>Diagnostic</a:t>
            </a:r>
            <a:r>
              <a:rPr lang="it-IT" dirty="0"/>
              <a:t> </a:t>
            </a:r>
            <a:r>
              <a:rPr lang="it-IT" dirty="0" err="1"/>
              <a:t>Tool</a:t>
            </a:r>
            <a:r>
              <a:rPr lang="it-IT" dirty="0"/>
              <a:t>) che interessa diverse versioni di Microsoft Office. La </a:t>
            </a:r>
            <a:r>
              <a:rPr lang="it-IT" dirty="0" smtClean="0"/>
              <a:t>vulnerabilità </a:t>
            </a:r>
            <a:r>
              <a:rPr lang="it-IT" dirty="0"/>
              <a:t>esiste a causa del modo in cui MSDT viene chiamato utilizzando il protocollo URL di alcune applicazioni.</a:t>
            </a:r>
            <a:br>
              <a:rPr lang="it-IT" dirty="0"/>
            </a:br>
            <a:r>
              <a:rPr lang="it-IT" dirty="0" smtClean="0"/>
              <a:t>Un </a:t>
            </a:r>
            <a:r>
              <a:rPr lang="it-IT" dirty="0"/>
              <a:t>utente malintenzionato creerebbe un documento dannoso, e lo invierebbe al proprio obiettivo tramite e-mail. Sfruttando questa </a:t>
            </a:r>
            <a:r>
              <a:rPr lang="it-IT" dirty="0" smtClean="0"/>
              <a:t>vulnerabilità, può </a:t>
            </a:r>
            <a:r>
              <a:rPr lang="it-IT" dirty="0"/>
              <a:t>eseguire comandi con i permessi dell'applicazione utilizzata. </a:t>
            </a:r>
          </a:p>
        </p:txBody>
      </p:sp>
      <p:pic>
        <p:nvPicPr>
          <p:cNvPr id="8" name="Immagin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31368" y="1827612"/>
            <a:ext cx="4659244" cy="4145776"/>
          </a:xfrm>
          <a:prstGeom prst="rect">
            <a:avLst/>
          </a:prstGeom>
        </p:spPr>
      </p:pic>
    </p:spTree>
    <p:extLst>
      <p:ext uri="{BB962C8B-B14F-4D97-AF65-F5344CB8AC3E}">
        <p14:creationId xmlns:p14="http://schemas.microsoft.com/office/powerpoint/2010/main" val="206427489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oogle Shape;57;p13"/>
          <p:cNvPicPr preferRelativeResize="0"/>
          <p:nvPr/>
        </p:nvPicPr>
        <p:blipFill rotWithShape="1">
          <a:blip r:embed="rId2">
            <a:alphaModFix/>
          </a:blip>
          <a:srcRect l="1556" t="6100" r="1788" b="5747"/>
          <a:stretch/>
        </p:blipFill>
        <p:spPr>
          <a:xfrm>
            <a:off x="88900" y="215467"/>
            <a:ext cx="2619111" cy="800325"/>
          </a:xfrm>
          <a:prstGeom prst="rect">
            <a:avLst/>
          </a:prstGeom>
          <a:noFill/>
          <a:ln>
            <a:noFill/>
          </a:ln>
        </p:spPr>
      </p:pic>
      <p:sp>
        <p:nvSpPr>
          <p:cNvPr id="5" name="CasellaDiTesto 4"/>
          <p:cNvSpPr txBox="1"/>
          <p:nvPr/>
        </p:nvSpPr>
        <p:spPr>
          <a:xfrm>
            <a:off x="367991" y="1349297"/>
            <a:ext cx="5330283" cy="4801314"/>
          </a:xfrm>
          <a:prstGeom prst="rect">
            <a:avLst/>
          </a:prstGeom>
          <a:noFill/>
        </p:spPr>
        <p:txBody>
          <a:bodyPr wrap="square" rtlCol="0">
            <a:spAutoFit/>
          </a:bodyPr>
          <a:lstStyle/>
          <a:p>
            <a:r>
              <a:rPr lang="it-IT" dirty="0"/>
              <a:t>È stato scoperto che il documento sfruttava una nuova tecnica facendo riferimento a una risorsa esterna, che a sua volta chiamava una pagina dannosa.</a:t>
            </a:r>
            <a:br>
              <a:rPr lang="it-IT" dirty="0"/>
            </a:br>
            <a:r>
              <a:rPr lang="it-IT" dirty="0"/>
              <a:t>Questa pagina ha quindi chiamato ms-msdt: gestore del protocollo URL, per eseguire il codice dello script di PowerShell. </a:t>
            </a:r>
            <a:endParaRPr lang="it-IT" dirty="0" smtClean="0"/>
          </a:p>
          <a:p>
            <a:endParaRPr lang="it-IT" dirty="0" smtClean="0"/>
          </a:p>
          <a:p>
            <a:r>
              <a:rPr lang="it-IT" dirty="0" smtClean="0"/>
              <a:t>Un </a:t>
            </a:r>
            <a:r>
              <a:rPr lang="it-IT" dirty="0"/>
              <a:t>attacco Follina comporta il caricamento di un riferimento esterno che punta a un URL dannoso sfruttando i metodi HTML location.href e window.location.href. </a:t>
            </a:r>
            <a:endParaRPr lang="it-IT" dirty="0" smtClean="0"/>
          </a:p>
          <a:p>
            <a:r>
              <a:rPr lang="it-IT" dirty="0"/>
              <a:t>In un documento Microsoft Office dannoso, il riferimento esterno dell'oggetto OLE nel file document.xml.refs contiene un URL che termina con un "!".</a:t>
            </a:r>
            <a:br>
              <a:rPr lang="it-IT" dirty="0"/>
            </a:br>
            <a:endParaRPr lang="it-IT" dirty="0" smtClean="0"/>
          </a:p>
          <a:p>
            <a:endParaRPr lang="it-IT" dirty="0"/>
          </a:p>
        </p:txBody>
      </p:sp>
      <p:pic>
        <p:nvPicPr>
          <p:cNvPr id="6" name="Immagin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81307" y="1460810"/>
            <a:ext cx="5972923" cy="1475988"/>
          </a:xfrm>
          <a:prstGeom prst="rect">
            <a:avLst/>
          </a:prstGeom>
        </p:spPr>
      </p:pic>
      <p:sp>
        <p:nvSpPr>
          <p:cNvPr id="9" name="Freccia giù 8"/>
          <p:cNvSpPr/>
          <p:nvPr/>
        </p:nvSpPr>
        <p:spPr>
          <a:xfrm>
            <a:off x="8700138" y="3026008"/>
            <a:ext cx="267630" cy="1099943"/>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it-IT"/>
          </a:p>
        </p:txBody>
      </p:sp>
      <p:sp>
        <p:nvSpPr>
          <p:cNvPr id="11" name="CasellaDiTesto 10"/>
          <p:cNvSpPr txBox="1"/>
          <p:nvPr/>
        </p:nvSpPr>
        <p:spPr>
          <a:xfrm>
            <a:off x="9081467" y="3026008"/>
            <a:ext cx="2888165" cy="1754326"/>
          </a:xfrm>
          <a:prstGeom prst="rect">
            <a:avLst/>
          </a:prstGeom>
          <a:noFill/>
        </p:spPr>
        <p:txBody>
          <a:bodyPr wrap="square" rtlCol="0">
            <a:spAutoFit/>
          </a:bodyPr>
          <a:lstStyle/>
          <a:p>
            <a:r>
              <a:rPr lang="it-IT" sz="1200" dirty="0"/>
              <a:t>Quando l'utente fa clic sul documento, viene effettuata una chiamata alla risorsa URL esterna </a:t>
            </a:r>
            <a:r>
              <a:rPr lang="it-IT" sz="1200" dirty="0" err="1"/>
              <a:t>host</a:t>
            </a:r>
            <a:r>
              <a:rPr lang="it-IT" sz="1200" dirty="0"/>
              <a:t> http://141.98.215.99/</a:t>
            </a:r>
            <a:r>
              <a:rPr lang="it-IT" sz="1200" dirty="0" err="1"/>
              <a:t>color.html</a:t>
            </a:r>
            <a:r>
              <a:rPr lang="it-IT" sz="1200" dirty="0"/>
              <a:t>, che quindi serve un documento dannoso contenente un codice script di PowerShell ms-msdt.</a:t>
            </a:r>
            <a:r>
              <a:rPr lang="it-IT" dirty="0"/>
              <a:t/>
            </a:r>
            <a:br>
              <a:rPr lang="it-IT" dirty="0"/>
            </a:br>
            <a:endParaRPr lang="it-IT" dirty="0" smtClean="0"/>
          </a:p>
          <a:p>
            <a:endParaRPr lang="it-IT" dirty="0"/>
          </a:p>
        </p:txBody>
      </p:sp>
      <p:pic>
        <p:nvPicPr>
          <p:cNvPr id="12" name="Immagin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11972" y="4359668"/>
            <a:ext cx="6157660" cy="981765"/>
          </a:xfrm>
          <a:prstGeom prst="rect">
            <a:avLst/>
          </a:prstGeom>
        </p:spPr>
      </p:pic>
    </p:spTree>
    <p:extLst>
      <p:ext uri="{BB962C8B-B14F-4D97-AF65-F5344CB8AC3E}">
        <p14:creationId xmlns:p14="http://schemas.microsoft.com/office/powerpoint/2010/main" val="86416750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oogle Shape;57;p13"/>
          <p:cNvPicPr preferRelativeResize="0"/>
          <p:nvPr/>
        </p:nvPicPr>
        <p:blipFill rotWithShape="1">
          <a:blip r:embed="rId3">
            <a:alphaModFix/>
          </a:blip>
          <a:srcRect l="1556" t="6100" r="1788" b="5747"/>
          <a:stretch/>
        </p:blipFill>
        <p:spPr>
          <a:xfrm>
            <a:off x="88900" y="215467"/>
            <a:ext cx="2619111" cy="800325"/>
          </a:xfrm>
          <a:prstGeom prst="rect">
            <a:avLst/>
          </a:prstGeom>
          <a:noFill/>
          <a:ln>
            <a:noFill/>
          </a:ln>
        </p:spPr>
      </p:pic>
      <p:sp>
        <p:nvSpPr>
          <p:cNvPr id="5" name="CasellaDiTesto 4"/>
          <p:cNvSpPr txBox="1"/>
          <p:nvPr/>
        </p:nvSpPr>
        <p:spPr>
          <a:xfrm>
            <a:off x="5172430" y="1015792"/>
            <a:ext cx="983043" cy="800219"/>
          </a:xfrm>
          <a:prstGeom prst="rect">
            <a:avLst/>
          </a:prstGeom>
          <a:noFill/>
        </p:spPr>
        <p:txBody>
          <a:bodyPr wrap="square" rtlCol="0">
            <a:spAutoFit/>
          </a:bodyPr>
          <a:lstStyle/>
          <a:p>
            <a:r>
              <a:rPr lang="it-IT" sz="2800" b="1" dirty="0" err="1" smtClean="0"/>
              <a:t>Tool</a:t>
            </a:r>
            <a:r>
              <a:rPr lang="it-IT" b="1" dirty="0" smtClean="0"/>
              <a:t> </a:t>
            </a:r>
            <a:endParaRPr lang="it-IT" dirty="0" smtClean="0"/>
          </a:p>
          <a:p>
            <a:endParaRPr lang="it-IT" dirty="0"/>
          </a:p>
        </p:txBody>
      </p:sp>
      <p:sp>
        <p:nvSpPr>
          <p:cNvPr id="6" name="CasellaDiTesto 5"/>
          <p:cNvSpPr txBox="1"/>
          <p:nvPr/>
        </p:nvSpPr>
        <p:spPr>
          <a:xfrm>
            <a:off x="88900" y="1816011"/>
            <a:ext cx="9723863" cy="646331"/>
          </a:xfrm>
          <a:prstGeom prst="rect">
            <a:avLst/>
          </a:prstGeom>
          <a:noFill/>
        </p:spPr>
        <p:txBody>
          <a:bodyPr wrap="square" rtlCol="0">
            <a:spAutoFit/>
          </a:bodyPr>
          <a:lstStyle/>
          <a:p>
            <a:r>
              <a:rPr lang="it-IT" dirty="0"/>
              <a:t>Per poter simulare tutta la dinamica di attacco sono stati utilizzati i seguenti </a:t>
            </a:r>
            <a:r>
              <a:rPr lang="it-IT" dirty="0" err="1" smtClean="0"/>
              <a:t>tool</a:t>
            </a:r>
            <a:r>
              <a:rPr lang="it-IT" dirty="0" smtClean="0"/>
              <a:t>:</a:t>
            </a:r>
          </a:p>
          <a:p>
            <a:endParaRPr lang="it-IT" dirty="0"/>
          </a:p>
        </p:txBody>
      </p:sp>
      <p:sp>
        <p:nvSpPr>
          <p:cNvPr id="7" name="CasellaDiTesto 6"/>
          <p:cNvSpPr txBox="1"/>
          <p:nvPr/>
        </p:nvSpPr>
        <p:spPr>
          <a:xfrm>
            <a:off x="1398455" y="2471416"/>
            <a:ext cx="2141034" cy="646331"/>
          </a:xfrm>
          <a:prstGeom prst="rect">
            <a:avLst/>
          </a:prstGeom>
          <a:noFill/>
        </p:spPr>
        <p:txBody>
          <a:bodyPr wrap="square" rtlCol="0">
            <a:spAutoFit/>
          </a:bodyPr>
          <a:lstStyle/>
          <a:p>
            <a:r>
              <a:rPr lang="it-IT" b="1" dirty="0" smtClean="0"/>
              <a:t>Visual Studio Code </a:t>
            </a:r>
            <a:endParaRPr lang="it-IT" dirty="0" smtClean="0"/>
          </a:p>
          <a:p>
            <a:endParaRPr lang="it-IT" dirty="0"/>
          </a:p>
        </p:txBody>
      </p:sp>
      <p:sp>
        <p:nvSpPr>
          <p:cNvPr id="8" name="CasellaDiTesto 7"/>
          <p:cNvSpPr txBox="1"/>
          <p:nvPr/>
        </p:nvSpPr>
        <p:spPr>
          <a:xfrm>
            <a:off x="8787161" y="2483026"/>
            <a:ext cx="2727525" cy="369332"/>
          </a:xfrm>
          <a:prstGeom prst="rect">
            <a:avLst/>
          </a:prstGeom>
          <a:noFill/>
        </p:spPr>
        <p:txBody>
          <a:bodyPr wrap="square" rtlCol="0">
            <a:spAutoFit/>
          </a:bodyPr>
          <a:lstStyle/>
          <a:p>
            <a:r>
              <a:rPr lang="it-IT" b="1" dirty="0" smtClean="0"/>
              <a:t>VirtualBox </a:t>
            </a:r>
            <a:endParaRPr lang="it-IT" b="1" dirty="0"/>
          </a:p>
        </p:txBody>
      </p:sp>
      <p:sp>
        <p:nvSpPr>
          <p:cNvPr id="9" name="Rettangolo 8"/>
          <p:cNvSpPr/>
          <p:nvPr/>
        </p:nvSpPr>
        <p:spPr>
          <a:xfrm>
            <a:off x="4792983" y="4696481"/>
            <a:ext cx="2724977" cy="369332"/>
          </a:xfrm>
          <a:prstGeom prst="rect">
            <a:avLst/>
          </a:prstGeom>
        </p:spPr>
        <p:txBody>
          <a:bodyPr wrap="none">
            <a:spAutoFit/>
          </a:bodyPr>
          <a:lstStyle/>
          <a:p>
            <a:r>
              <a:rPr lang="it-IT" b="1" dirty="0" smtClean="0"/>
              <a:t>S</a:t>
            </a:r>
            <a:r>
              <a:rPr lang="it-IT" b="1" dirty="0" smtClean="0">
                <a:effectLst/>
              </a:rPr>
              <a:t>ocial-Engineering  </a:t>
            </a:r>
            <a:r>
              <a:rPr lang="it-IT" b="1" dirty="0"/>
              <a:t>T</a:t>
            </a:r>
            <a:r>
              <a:rPr lang="it-IT" b="1" dirty="0" smtClean="0">
                <a:effectLst/>
              </a:rPr>
              <a:t>oolkit</a:t>
            </a:r>
            <a:r>
              <a:rPr lang="it-IT" dirty="0" smtClean="0">
                <a:effectLst/>
              </a:rPr>
              <a:t> </a:t>
            </a:r>
            <a:endParaRPr lang="it-IT" dirty="0"/>
          </a:p>
        </p:txBody>
      </p:sp>
      <p:pic>
        <p:nvPicPr>
          <p:cNvPr id="10" name="Immagin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67359" y="2413944"/>
            <a:ext cx="502424" cy="502424"/>
          </a:xfrm>
          <a:prstGeom prst="rect">
            <a:avLst/>
          </a:prstGeom>
        </p:spPr>
      </p:pic>
      <p:sp>
        <p:nvSpPr>
          <p:cNvPr id="13" name="CasellaDiTesto 12"/>
          <p:cNvSpPr txBox="1"/>
          <p:nvPr/>
        </p:nvSpPr>
        <p:spPr>
          <a:xfrm>
            <a:off x="1398455" y="2916368"/>
            <a:ext cx="2660589" cy="2215991"/>
          </a:xfrm>
          <a:prstGeom prst="rect">
            <a:avLst/>
          </a:prstGeom>
          <a:noFill/>
        </p:spPr>
        <p:txBody>
          <a:bodyPr wrap="square" rtlCol="0">
            <a:spAutoFit/>
          </a:bodyPr>
          <a:lstStyle/>
          <a:p>
            <a:r>
              <a:rPr lang="it-IT" sz="1200" dirty="0"/>
              <a:t>Vs code è un editor di codice sorgente sviluppato da Microsoft che </a:t>
            </a:r>
            <a:r>
              <a:rPr lang="it-IT" sz="1200" dirty="0" smtClean="0"/>
              <a:t>può </a:t>
            </a:r>
            <a:r>
              <a:rPr lang="it-IT" sz="1200" dirty="0"/>
              <a:t>essere utilizzato con una </a:t>
            </a:r>
            <a:r>
              <a:rPr lang="it-IT" sz="1200" dirty="0" smtClean="0"/>
              <a:t>varietà̀ </a:t>
            </a:r>
            <a:r>
              <a:rPr lang="it-IT" sz="1200" dirty="0"/>
              <a:t>di linguaggi di </a:t>
            </a:r>
            <a:r>
              <a:rPr lang="it-IT" sz="1200" dirty="0" smtClean="0"/>
              <a:t>programmazione.</a:t>
            </a:r>
          </a:p>
          <a:p>
            <a:r>
              <a:rPr lang="it-IT" sz="1200" dirty="0"/>
              <a:t>Per l’elaborato è stato utilizzato il linguaggio C++ per creare il codice malevolo relativo al Keylogger da utilizzare </a:t>
            </a:r>
            <a:endParaRPr lang="it-IT" sz="1200" dirty="0" smtClean="0"/>
          </a:p>
          <a:p>
            <a:endParaRPr lang="it-IT" sz="1200" dirty="0" smtClean="0"/>
          </a:p>
          <a:p>
            <a:endParaRPr lang="it-IT" sz="1200" dirty="0" smtClean="0"/>
          </a:p>
          <a:p>
            <a:endParaRPr lang="it-IT" dirty="0"/>
          </a:p>
        </p:txBody>
      </p:sp>
      <p:sp>
        <p:nvSpPr>
          <p:cNvPr id="14" name="CasellaDiTesto 13"/>
          <p:cNvSpPr txBox="1"/>
          <p:nvPr/>
        </p:nvSpPr>
        <p:spPr>
          <a:xfrm>
            <a:off x="8787161" y="2849822"/>
            <a:ext cx="3021668" cy="1846659"/>
          </a:xfrm>
          <a:prstGeom prst="rect">
            <a:avLst/>
          </a:prstGeom>
          <a:noFill/>
        </p:spPr>
        <p:txBody>
          <a:bodyPr wrap="square" rtlCol="0">
            <a:spAutoFit/>
          </a:bodyPr>
          <a:lstStyle/>
          <a:p>
            <a:r>
              <a:rPr lang="it-IT" sz="1200" dirty="0" smtClean="0"/>
              <a:t>VirtualBox </a:t>
            </a:r>
            <a:r>
              <a:rPr lang="it-IT" sz="1200" dirty="0"/>
              <a:t>è un software gratuito e open source per l'esecuzione di macchine virtuali </a:t>
            </a:r>
            <a:r>
              <a:rPr lang="it-IT" sz="1200" dirty="0" smtClean="0"/>
              <a:t>per</a:t>
            </a:r>
            <a:r>
              <a:rPr lang="it-IT" sz="1200" dirty="0"/>
              <a:t> architettura x86 e 64bit che supporta Windows, GNU/Linux e </a:t>
            </a:r>
            <a:r>
              <a:rPr lang="it-IT" sz="1200" dirty="0" smtClean="0"/>
              <a:t>macOS.</a:t>
            </a:r>
          </a:p>
          <a:p>
            <a:r>
              <a:rPr lang="it-IT" sz="1200" dirty="0" smtClean="0"/>
              <a:t>In </a:t>
            </a:r>
            <a:r>
              <a:rPr lang="it-IT" sz="1200" dirty="0"/>
              <a:t>questo caso </a:t>
            </a:r>
            <a:r>
              <a:rPr lang="it-IT" sz="1200" dirty="0" smtClean="0"/>
              <a:t>VB </a:t>
            </a:r>
            <a:r>
              <a:rPr lang="it-IT" sz="1200" dirty="0"/>
              <a:t>è stato utilizzato per virtualizzare una macchina </a:t>
            </a:r>
            <a:r>
              <a:rPr lang="it-IT" sz="1200" dirty="0" smtClean="0"/>
              <a:t>Windows 10 relativa al target e Kali </a:t>
            </a:r>
            <a:r>
              <a:rPr lang="it-IT" sz="1200" dirty="0"/>
              <a:t>Linux utilizzata dall’attaccante. </a:t>
            </a:r>
            <a:endParaRPr lang="it-IT" sz="1200" dirty="0" smtClean="0"/>
          </a:p>
          <a:p>
            <a:endParaRPr lang="it-IT" dirty="0"/>
          </a:p>
        </p:txBody>
      </p:sp>
      <p:sp>
        <p:nvSpPr>
          <p:cNvPr id="15" name="CasellaDiTesto 14"/>
          <p:cNvSpPr txBox="1"/>
          <p:nvPr/>
        </p:nvSpPr>
        <p:spPr>
          <a:xfrm>
            <a:off x="4869246" y="5136127"/>
            <a:ext cx="2572453" cy="1569660"/>
          </a:xfrm>
          <a:prstGeom prst="rect">
            <a:avLst/>
          </a:prstGeom>
          <a:noFill/>
        </p:spPr>
        <p:txBody>
          <a:bodyPr wrap="square" rtlCol="0">
            <a:spAutoFit/>
          </a:bodyPr>
          <a:lstStyle/>
          <a:p>
            <a:r>
              <a:rPr lang="it-IT" sz="1200" dirty="0" err="1" smtClean="0"/>
              <a:t>SEToolkit</a:t>
            </a:r>
            <a:r>
              <a:rPr lang="it-IT" sz="1200" dirty="0" smtClean="0"/>
              <a:t> è un </a:t>
            </a:r>
            <a:r>
              <a:rPr lang="it-IT" sz="1200" dirty="0" err="1" smtClean="0"/>
              <a:t>tool</a:t>
            </a:r>
            <a:r>
              <a:rPr lang="it-IT" sz="1200" dirty="0" smtClean="0"/>
              <a:t>, programmato in </a:t>
            </a:r>
            <a:r>
              <a:rPr lang="it-IT" sz="1200" dirty="0" err="1" smtClean="0"/>
              <a:t>Python</a:t>
            </a:r>
            <a:r>
              <a:rPr lang="it-IT" sz="1200" dirty="0" smtClean="0"/>
              <a:t> e creato per il sistema operativo Kali Linux che offre servizi di Ingegneria sociale tra cui la creazione di pagine di phishing, invio di mail o sms da emittenti fasulli, creazione di </a:t>
            </a:r>
            <a:r>
              <a:rPr lang="it-IT" sz="1200" dirty="0" err="1" smtClean="0"/>
              <a:t>payload</a:t>
            </a:r>
            <a:r>
              <a:rPr lang="it-IT" sz="1200" dirty="0" smtClean="0"/>
              <a:t> sotto forma di file innocui, e servizi di </a:t>
            </a:r>
            <a:r>
              <a:rPr lang="it-IT" sz="1200" dirty="0" err="1" smtClean="0"/>
              <a:t>pentesting</a:t>
            </a:r>
            <a:endParaRPr lang="it-IT" sz="1200" dirty="0"/>
          </a:p>
        </p:txBody>
      </p:sp>
      <p:pic>
        <p:nvPicPr>
          <p:cNvPr id="17" name="Immagine 1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072862" y="2279374"/>
            <a:ext cx="570448" cy="570448"/>
          </a:xfrm>
          <a:prstGeom prst="rect">
            <a:avLst/>
          </a:prstGeom>
        </p:spPr>
      </p:pic>
      <p:pic>
        <p:nvPicPr>
          <p:cNvPr id="21" name="Immagine 20"/>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441699" y="4670963"/>
            <a:ext cx="542919" cy="394850"/>
          </a:xfrm>
          <a:prstGeom prst="rect">
            <a:avLst/>
          </a:prstGeom>
        </p:spPr>
      </p:pic>
    </p:spTree>
    <p:extLst>
      <p:ext uri="{BB962C8B-B14F-4D97-AF65-F5344CB8AC3E}">
        <p14:creationId xmlns:p14="http://schemas.microsoft.com/office/powerpoint/2010/main" val="132576201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oogle Shape;57;p13"/>
          <p:cNvPicPr preferRelativeResize="0"/>
          <p:nvPr/>
        </p:nvPicPr>
        <p:blipFill rotWithShape="1">
          <a:blip r:embed="rId3">
            <a:alphaModFix/>
          </a:blip>
          <a:srcRect l="1556" t="6100" r="1788" b="5747"/>
          <a:stretch/>
        </p:blipFill>
        <p:spPr>
          <a:xfrm>
            <a:off x="88900" y="215467"/>
            <a:ext cx="2619111" cy="800325"/>
          </a:xfrm>
          <a:prstGeom prst="rect">
            <a:avLst/>
          </a:prstGeom>
          <a:noFill/>
          <a:ln>
            <a:noFill/>
          </a:ln>
        </p:spPr>
      </p:pic>
      <p:sp>
        <p:nvSpPr>
          <p:cNvPr id="2" name="CasellaDiTesto 1"/>
          <p:cNvSpPr txBox="1"/>
          <p:nvPr/>
        </p:nvSpPr>
        <p:spPr>
          <a:xfrm>
            <a:off x="4917688" y="1015792"/>
            <a:ext cx="2676292" cy="800219"/>
          </a:xfrm>
          <a:prstGeom prst="rect">
            <a:avLst/>
          </a:prstGeom>
          <a:noFill/>
        </p:spPr>
        <p:txBody>
          <a:bodyPr wrap="square" rtlCol="0">
            <a:spAutoFit/>
          </a:bodyPr>
          <a:lstStyle/>
          <a:p>
            <a:r>
              <a:rPr lang="it-IT" sz="2800" b="1" dirty="0"/>
              <a:t>Attack </a:t>
            </a:r>
            <a:r>
              <a:rPr lang="it-IT" sz="2800" b="1" dirty="0" err="1"/>
              <a:t>Prepare</a:t>
            </a:r>
            <a:r>
              <a:rPr lang="it-IT" sz="2800" b="1" dirty="0"/>
              <a:t> </a:t>
            </a:r>
            <a:endParaRPr lang="it-IT" sz="2800" dirty="0" smtClean="0"/>
          </a:p>
          <a:p>
            <a:endParaRPr lang="it-IT" dirty="0"/>
          </a:p>
        </p:txBody>
      </p:sp>
      <p:sp>
        <p:nvSpPr>
          <p:cNvPr id="6" name="CasellaDiTesto 5"/>
          <p:cNvSpPr txBox="1"/>
          <p:nvPr/>
        </p:nvSpPr>
        <p:spPr>
          <a:xfrm>
            <a:off x="223024" y="1816011"/>
            <a:ext cx="11407698" cy="646331"/>
          </a:xfrm>
          <a:prstGeom prst="rect">
            <a:avLst/>
          </a:prstGeom>
          <a:noFill/>
        </p:spPr>
        <p:txBody>
          <a:bodyPr wrap="square" rtlCol="0">
            <a:spAutoFit/>
          </a:bodyPr>
          <a:lstStyle/>
          <a:p>
            <a:r>
              <a:rPr lang="it-IT" dirty="0"/>
              <a:t>Dopo aver </a:t>
            </a:r>
            <a:r>
              <a:rPr lang="it-IT" dirty="0" smtClean="0"/>
              <a:t>concluso </a:t>
            </a:r>
            <a:r>
              <a:rPr lang="it-IT" dirty="0"/>
              <a:t>il set dei </a:t>
            </a:r>
            <a:r>
              <a:rPr lang="it-IT" dirty="0" err="1"/>
              <a:t>tool</a:t>
            </a:r>
            <a:r>
              <a:rPr lang="it-IT" dirty="0"/>
              <a:t> si passa alla preparazione dell’attacco che </a:t>
            </a:r>
            <a:r>
              <a:rPr lang="it-IT" dirty="0" smtClean="0"/>
              <a:t>verrà </a:t>
            </a:r>
            <a:r>
              <a:rPr lang="it-IT" dirty="0"/>
              <a:t>svolto nei seguenti </a:t>
            </a:r>
            <a:r>
              <a:rPr lang="it-IT" dirty="0" err="1" smtClean="0"/>
              <a:t>step</a:t>
            </a:r>
            <a:r>
              <a:rPr lang="it-IT" dirty="0" smtClean="0"/>
              <a:t> </a:t>
            </a:r>
          </a:p>
          <a:p>
            <a:endParaRPr lang="it-IT" dirty="0"/>
          </a:p>
        </p:txBody>
      </p:sp>
      <p:sp>
        <p:nvSpPr>
          <p:cNvPr id="18" name="CasellaDiTesto 17"/>
          <p:cNvSpPr txBox="1"/>
          <p:nvPr/>
        </p:nvSpPr>
        <p:spPr>
          <a:xfrm>
            <a:off x="1482647" y="3182843"/>
            <a:ext cx="3184603" cy="1477328"/>
          </a:xfrm>
          <a:prstGeom prst="rect">
            <a:avLst/>
          </a:prstGeom>
          <a:ln w="57150">
            <a:solidFill>
              <a:schemeClr val="tx1"/>
            </a:solidFill>
          </a:ln>
        </p:spPr>
        <p:style>
          <a:lnRef idx="2">
            <a:schemeClr val="dk1"/>
          </a:lnRef>
          <a:fillRef idx="1">
            <a:schemeClr val="lt1"/>
          </a:fillRef>
          <a:effectRef idx="0">
            <a:schemeClr val="dk1"/>
          </a:effectRef>
          <a:fontRef idx="minor">
            <a:schemeClr val="dk1"/>
          </a:fontRef>
        </p:style>
        <p:txBody>
          <a:bodyPr wrap="square" rtlCol="0">
            <a:spAutoFit/>
          </a:bodyPr>
          <a:lstStyle/>
          <a:p>
            <a:r>
              <a:rPr lang="it-IT" sz="1200" dirty="0" smtClean="0"/>
              <a:t>Il primo passo </a:t>
            </a:r>
            <a:r>
              <a:rPr lang="it-IT" sz="1200" smtClean="0"/>
              <a:t>da effettuare è quello della creazione </a:t>
            </a:r>
            <a:r>
              <a:rPr lang="it-IT" sz="1200" dirty="0" smtClean="0"/>
              <a:t>del doc </a:t>
            </a:r>
            <a:r>
              <a:rPr lang="it-IT" sz="1200" dirty="0"/>
              <a:t>malevolo </a:t>
            </a:r>
            <a:r>
              <a:rPr lang="it-IT" sz="1200" dirty="0" smtClean="0"/>
              <a:t>su </a:t>
            </a:r>
            <a:r>
              <a:rPr lang="it-IT" sz="1200" dirty="0" err="1" smtClean="0"/>
              <a:t>kali</a:t>
            </a:r>
            <a:r>
              <a:rPr lang="it-IT" sz="1200" dirty="0" smtClean="0"/>
              <a:t> sfruttando l’exploit </a:t>
            </a:r>
            <a:r>
              <a:rPr lang="it-IT" sz="1200" dirty="0"/>
              <a:t>messo a disposizione da </a:t>
            </a:r>
            <a:r>
              <a:rPr lang="it-IT" sz="1200" b="1" dirty="0"/>
              <a:t>John Hammond </a:t>
            </a:r>
            <a:r>
              <a:rPr lang="it-IT" sz="1200" dirty="0"/>
              <a:t>un ricercatore in Cyber </a:t>
            </a:r>
            <a:r>
              <a:rPr lang="it-IT" sz="1200" dirty="0" smtClean="0"/>
              <a:t>CyberSecurity</a:t>
            </a:r>
          </a:p>
          <a:p>
            <a:r>
              <a:rPr lang="it-IT" sz="1200" dirty="0" smtClean="0"/>
              <a:t>(</a:t>
            </a:r>
            <a:r>
              <a:rPr lang="it-IT" sz="1200" dirty="0"/>
              <a:t>https://www.linkedin.com/in/johnhammond010/) </a:t>
            </a:r>
            <a:endParaRPr lang="it-IT" sz="1200" dirty="0" smtClean="0">
              <a:effectLst/>
            </a:endParaRPr>
          </a:p>
          <a:p>
            <a:endParaRPr lang="it-IT" dirty="0"/>
          </a:p>
        </p:txBody>
      </p:sp>
      <p:pic>
        <p:nvPicPr>
          <p:cNvPr id="20" name="Immagine 1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85948" y="2139176"/>
            <a:ext cx="3616063" cy="4564307"/>
          </a:xfrm>
          <a:prstGeom prst="rect">
            <a:avLst/>
          </a:prstGeom>
        </p:spPr>
      </p:pic>
    </p:spTree>
    <p:extLst>
      <p:ext uri="{BB962C8B-B14F-4D97-AF65-F5344CB8AC3E}">
        <p14:creationId xmlns:p14="http://schemas.microsoft.com/office/powerpoint/2010/main" val="24113385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oogle Shape;57;p13"/>
          <p:cNvPicPr preferRelativeResize="0"/>
          <p:nvPr/>
        </p:nvPicPr>
        <p:blipFill rotWithShape="1">
          <a:blip r:embed="rId5">
            <a:alphaModFix/>
          </a:blip>
          <a:srcRect l="1556" t="6100" r="1788" b="5747"/>
          <a:stretch/>
        </p:blipFill>
        <p:spPr>
          <a:xfrm>
            <a:off x="88900" y="215467"/>
            <a:ext cx="2619111" cy="800325"/>
          </a:xfrm>
          <a:prstGeom prst="rect">
            <a:avLst/>
          </a:prstGeom>
          <a:noFill/>
          <a:ln>
            <a:noFill/>
          </a:ln>
        </p:spPr>
      </p:pic>
      <p:sp>
        <p:nvSpPr>
          <p:cNvPr id="3" name="CasellaDiTesto 2"/>
          <p:cNvSpPr txBox="1"/>
          <p:nvPr/>
        </p:nvSpPr>
        <p:spPr>
          <a:xfrm>
            <a:off x="223024" y="1953462"/>
            <a:ext cx="3267307" cy="1200329"/>
          </a:xfrm>
          <a:prstGeom prst="rect">
            <a:avLst/>
          </a:prstGeom>
          <a:ln w="57150">
            <a:solidFill>
              <a:schemeClr val="tx1"/>
            </a:solidFill>
          </a:ln>
        </p:spPr>
        <p:style>
          <a:lnRef idx="2">
            <a:schemeClr val="dk1"/>
          </a:lnRef>
          <a:fillRef idx="1">
            <a:schemeClr val="lt1"/>
          </a:fillRef>
          <a:effectRef idx="0">
            <a:schemeClr val="dk1"/>
          </a:effectRef>
          <a:fontRef idx="minor">
            <a:schemeClr val="dk1"/>
          </a:fontRef>
        </p:style>
        <p:txBody>
          <a:bodyPr wrap="square" rtlCol="0">
            <a:spAutoFit/>
          </a:bodyPr>
          <a:lstStyle/>
          <a:p>
            <a:pPr lvl="0"/>
            <a:r>
              <a:rPr lang="it-IT" sz="1200" dirty="0"/>
              <a:t>Per poter rendere trasmissibile il file doc tramite email si è deciso di effettuare l’upload su un servizio di file </a:t>
            </a:r>
            <a:r>
              <a:rPr lang="it-IT" sz="1200" dirty="0" err="1"/>
              <a:t>sharing</a:t>
            </a:r>
            <a:r>
              <a:rPr lang="it-IT" sz="1200" dirty="0"/>
              <a:t> gratuito ed anonimo </a:t>
            </a:r>
            <a:r>
              <a:rPr lang="it-IT" sz="1200" u="sng" dirty="0">
                <a:hlinkClick r:id="rId6"/>
              </a:rPr>
              <a:t>https://filebin.net/</a:t>
            </a:r>
            <a:r>
              <a:rPr lang="it-IT" sz="1200" dirty="0"/>
              <a:t> .</a:t>
            </a:r>
          </a:p>
          <a:p>
            <a:r>
              <a:rPr lang="it-IT" sz="1200" dirty="0"/>
              <a:t>La stessa procedura è stata effettuate per il keylogger creato</a:t>
            </a:r>
          </a:p>
        </p:txBody>
      </p:sp>
      <p:pic>
        <p:nvPicPr>
          <p:cNvPr id="5" name="Immagine 4"/>
          <p:cNvPicPr/>
          <p:nvPr/>
        </p:nvPicPr>
        <p:blipFill>
          <a:blip r:embed="rId7">
            <a:extLst>
              <a:ext uri="{28A0092B-C50C-407E-A947-70E740481C1C}">
                <a14:useLocalDpi xmlns:a14="http://schemas.microsoft.com/office/drawing/2010/main" val="0"/>
              </a:ext>
            </a:extLst>
          </a:blip>
          <a:stretch>
            <a:fillRect/>
          </a:stretch>
        </p:blipFill>
        <p:spPr>
          <a:xfrm>
            <a:off x="3423" y="4373217"/>
            <a:ext cx="4166196" cy="2069713"/>
          </a:xfrm>
          <a:prstGeom prst="rect">
            <a:avLst/>
          </a:prstGeom>
        </p:spPr>
      </p:pic>
      <p:sp>
        <p:nvSpPr>
          <p:cNvPr id="6" name="Freccia giù 5"/>
          <p:cNvSpPr/>
          <p:nvPr/>
        </p:nvSpPr>
        <p:spPr>
          <a:xfrm rot="16200000">
            <a:off x="3737402" y="2310982"/>
            <a:ext cx="379143" cy="485287"/>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it-IT"/>
          </a:p>
        </p:txBody>
      </p:sp>
      <p:sp>
        <p:nvSpPr>
          <p:cNvPr id="8" name="CasellaDiTesto 7"/>
          <p:cNvSpPr txBox="1"/>
          <p:nvPr/>
        </p:nvSpPr>
        <p:spPr>
          <a:xfrm>
            <a:off x="4363617" y="2138126"/>
            <a:ext cx="3267307" cy="830997"/>
          </a:xfrm>
          <a:prstGeom prst="rect">
            <a:avLst/>
          </a:prstGeom>
          <a:ln w="57150">
            <a:solidFill>
              <a:schemeClr val="tx1"/>
            </a:solidFill>
          </a:ln>
        </p:spPr>
        <p:style>
          <a:lnRef idx="2">
            <a:schemeClr val="dk1"/>
          </a:lnRef>
          <a:fillRef idx="1">
            <a:schemeClr val="lt1"/>
          </a:fillRef>
          <a:effectRef idx="0">
            <a:schemeClr val="dk1"/>
          </a:effectRef>
          <a:fontRef idx="minor">
            <a:schemeClr val="dk1"/>
          </a:fontRef>
        </p:style>
        <p:txBody>
          <a:bodyPr wrap="square" rtlCol="0">
            <a:spAutoFit/>
          </a:bodyPr>
          <a:lstStyle/>
          <a:p>
            <a:pPr lvl="0"/>
            <a:r>
              <a:rPr lang="it-IT" sz="1200" dirty="0"/>
              <a:t>Una volta effettuato l’upload dei file malevoli si è passata alla creazione dell’email di phishing usando uno dei </a:t>
            </a:r>
            <a:r>
              <a:rPr lang="it-IT" sz="1200" dirty="0" err="1"/>
              <a:t>tool</a:t>
            </a:r>
            <a:r>
              <a:rPr lang="it-IT" sz="1200" dirty="0"/>
              <a:t> presenti in </a:t>
            </a:r>
            <a:r>
              <a:rPr lang="it-IT" sz="1200" dirty="0" err="1"/>
              <a:t>kali</a:t>
            </a:r>
            <a:r>
              <a:rPr lang="it-IT" sz="1200" dirty="0"/>
              <a:t> Linux </a:t>
            </a:r>
            <a:r>
              <a:rPr lang="it-IT" sz="1200" b="1" dirty="0"/>
              <a:t>Social-Engineering Attack </a:t>
            </a:r>
            <a:endParaRPr lang="it-IT" sz="1200" dirty="0"/>
          </a:p>
        </p:txBody>
      </p:sp>
      <p:pic>
        <p:nvPicPr>
          <p:cNvPr id="10" name="Immagine 9"/>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563627" y="3565884"/>
            <a:ext cx="2867286" cy="3133090"/>
          </a:xfrm>
          <a:prstGeom prst="rect">
            <a:avLst/>
          </a:prstGeom>
        </p:spPr>
      </p:pic>
      <p:pic>
        <p:nvPicPr>
          <p:cNvPr id="2" name="compresso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9"/>
          <a:stretch>
            <a:fillRect/>
          </a:stretch>
        </p:blipFill>
        <p:spPr>
          <a:xfrm>
            <a:off x="8024932" y="1248080"/>
            <a:ext cx="4079397" cy="5099712"/>
          </a:xfrm>
          <a:prstGeom prst="rect">
            <a:avLst/>
          </a:prstGeom>
        </p:spPr>
      </p:pic>
    </p:spTree>
    <p:extLst>
      <p:ext uri="{BB962C8B-B14F-4D97-AF65-F5344CB8AC3E}">
        <p14:creationId xmlns:p14="http://schemas.microsoft.com/office/powerpoint/2010/main" val="9863094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214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2"/>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2"/>
                                        </p:tgtEl>
                                      </p:cBhvr>
                                    </p:cmd>
                                  </p:childTnLst>
                                </p:cTn>
                              </p:par>
                            </p:childTnLst>
                          </p:cTn>
                        </p:par>
                      </p:childTnLst>
                    </p:cTn>
                  </p:par>
                </p:childTnLst>
              </p:cTn>
              <p:nextCondLst>
                <p:cond evt="onClick" delay="0">
                  <p:tgtEl>
                    <p:spTgt spid="2"/>
                  </p:tgtEl>
                </p:cond>
              </p:nextCondLst>
            </p:seq>
            <p:video>
              <p:cMediaNode vol="80000">
                <p:cTn id="12" fill="hold" display="0">
                  <p:stCondLst>
                    <p:cond delay="indefinite"/>
                  </p:stCondLst>
                </p:cTn>
                <p:tgtEl>
                  <p:spTgt spid="2"/>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oogle Shape;57;p13"/>
          <p:cNvPicPr preferRelativeResize="0"/>
          <p:nvPr/>
        </p:nvPicPr>
        <p:blipFill rotWithShape="1">
          <a:blip r:embed="rId2">
            <a:alphaModFix/>
          </a:blip>
          <a:srcRect l="1556" t="6100" r="1788" b="5747"/>
          <a:stretch/>
        </p:blipFill>
        <p:spPr>
          <a:xfrm>
            <a:off x="88900" y="215467"/>
            <a:ext cx="2619111" cy="800325"/>
          </a:xfrm>
          <a:prstGeom prst="rect">
            <a:avLst/>
          </a:prstGeom>
          <a:noFill/>
          <a:ln>
            <a:noFill/>
          </a:ln>
        </p:spPr>
      </p:pic>
      <p:sp>
        <p:nvSpPr>
          <p:cNvPr id="3" name="CasellaDiTesto 2"/>
          <p:cNvSpPr txBox="1"/>
          <p:nvPr/>
        </p:nvSpPr>
        <p:spPr>
          <a:xfrm>
            <a:off x="5172430" y="1015792"/>
            <a:ext cx="1188613" cy="800219"/>
          </a:xfrm>
          <a:prstGeom prst="rect">
            <a:avLst/>
          </a:prstGeom>
          <a:noFill/>
        </p:spPr>
        <p:txBody>
          <a:bodyPr wrap="square" rtlCol="0">
            <a:spAutoFit/>
          </a:bodyPr>
          <a:lstStyle/>
          <a:p>
            <a:r>
              <a:rPr lang="it-IT" sz="2800" b="1" smtClean="0"/>
              <a:t>Attack</a:t>
            </a:r>
            <a:r>
              <a:rPr lang="it-IT" b="1" smtClean="0"/>
              <a:t> </a:t>
            </a:r>
            <a:endParaRPr lang="it-IT" dirty="0" smtClean="0"/>
          </a:p>
          <a:p>
            <a:endParaRPr lang="it-IT" dirty="0"/>
          </a:p>
        </p:txBody>
      </p:sp>
      <p:sp>
        <p:nvSpPr>
          <p:cNvPr id="2" name="CasellaDiTesto 1"/>
          <p:cNvSpPr txBox="1"/>
          <p:nvPr/>
        </p:nvSpPr>
        <p:spPr>
          <a:xfrm>
            <a:off x="212035" y="1605705"/>
            <a:ext cx="8666922" cy="369332"/>
          </a:xfrm>
          <a:prstGeom prst="rect">
            <a:avLst/>
          </a:prstGeom>
          <a:noFill/>
        </p:spPr>
        <p:txBody>
          <a:bodyPr wrap="square" rtlCol="0">
            <a:spAutoFit/>
          </a:bodyPr>
          <a:lstStyle/>
          <a:p>
            <a:r>
              <a:rPr lang="it-IT" dirty="0"/>
              <a:t>Successivamente alla preparazione si passa al </a:t>
            </a:r>
            <a:r>
              <a:rPr lang="it-IT" dirty="0" smtClean="0"/>
              <a:t>lancio dell’attacco</a:t>
            </a:r>
            <a:endParaRPr lang="it-IT" dirty="0"/>
          </a:p>
        </p:txBody>
      </p:sp>
      <p:sp>
        <p:nvSpPr>
          <p:cNvPr id="6" name="CasellaDiTesto 5"/>
          <p:cNvSpPr txBox="1"/>
          <p:nvPr/>
        </p:nvSpPr>
        <p:spPr>
          <a:xfrm>
            <a:off x="212035" y="2320139"/>
            <a:ext cx="3267307" cy="1200329"/>
          </a:xfrm>
          <a:prstGeom prst="rect">
            <a:avLst/>
          </a:prstGeom>
          <a:ln w="57150">
            <a:solidFill>
              <a:schemeClr val="tx1"/>
            </a:solidFill>
          </a:ln>
        </p:spPr>
        <p:style>
          <a:lnRef idx="2">
            <a:schemeClr val="dk1"/>
          </a:lnRef>
          <a:fillRef idx="1">
            <a:schemeClr val="lt1"/>
          </a:fillRef>
          <a:effectRef idx="0">
            <a:schemeClr val="dk1"/>
          </a:effectRef>
          <a:fontRef idx="minor">
            <a:schemeClr val="dk1"/>
          </a:fontRef>
        </p:style>
        <p:txBody>
          <a:bodyPr wrap="square" rtlCol="0">
            <a:spAutoFit/>
          </a:bodyPr>
          <a:lstStyle/>
          <a:p>
            <a:r>
              <a:rPr lang="it-IT" sz="1200" dirty="0"/>
              <a:t>I</a:t>
            </a:r>
            <a:r>
              <a:rPr lang="it-IT" sz="1200" dirty="0" smtClean="0"/>
              <a:t>noltrata l’email malevola in questa fase l’attaccante resta pronto finché il target non abbocca all’esca, prepara la sua macchina per concludere l’attacco, utilizzando netcat per rimarne in ascolto per quando il file malevolo verrà aperto.</a:t>
            </a:r>
            <a:endParaRPr lang="it-IT" sz="1200" dirty="0"/>
          </a:p>
        </p:txBody>
      </p:sp>
      <p:pic>
        <p:nvPicPr>
          <p:cNvPr id="7" name="Immagin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9702" y="4002156"/>
            <a:ext cx="3219640" cy="2430669"/>
          </a:xfrm>
          <a:prstGeom prst="rect">
            <a:avLst/>
          </a:prstGeom>
        </p:spPr>
      </p:pic>
      <p:sp>
        <p:nvSpPr>
          <p:cNvPr id="8" name="Freccia giù 7"/>
          <p:cNvSpPr/>
          <p:nvPr/>
        </p:nvSpPr>
        <p:spPr>
          <a:xfrm rot="16200000">
            <a:off x="3816915" y="2677659"/>
            <a:ext cx="379143" cy="485287"/>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it-IT"/>
          </a:p>
        </p:txBody>
      </p:sp>
      <p:sp>
        <p:nvSpPr>
          <p:cNvPr id="9" name="CasellaDiTesto 8"/>
          <p:cNvSpPr txBox="1"/>
          <p:nvPr/>
        </p:nvSpPr>
        <p:spPr>
          <a:xfrm>
            <a:off x="4443345" y="2619048"/>
            <a:ext cx="2646782" cy="646331"/>
          </a:xfrm>
          <a:prstGeom prst="rect">
            <a:avLst/>
          </a:prstGeom>
          <a:ln w="57150">
            <a:solidFill>
              <a:schemeClr val="tx1"/>
            </a:solidFill>
          </a:ln>
        </p:spPr>
        <p:style>
          <a:lnRef idx="2">
            <a:schemeClr val="dk1"/>
          </a:lnRef>
          <a:fillRef idx="1">
            <a:schemeClr val="lt1"/>
          </a:fillRef>
          <a:effectRef idx="0">
            <a:schemeClr val="dk1"/>
          </a:effectRef>
          <a:fontRef idx="minor">
            <a:schemeClr val="dk1"/>
          </a:fontRef>
        </p:style>
        <p:txBody>
          <a:bodyPr wrap="square" rtlCol="0">
            <a:spAutoFit/>
          </a:bodyPr>
          <a:lstStyle/>
          <a:p>
            <a:pPr lvl="0"/>
            <a:r>
              <a:rPr lang="it-IT" sz="1200" dirty="0"/>
              <a:t>Il target </a:t>
            </a:r>
            <a:r>
              <a:rPr lang="it-IT" sz="1200" dirty="0" smtClean="0"/>
              <a:t>ricevuta </a:t>
            </a:r>
            <a:r>
              <a:rPr lang="it-IT" sz="1200" dirty="0"/>
              <a:t>l’email </a:t>
            </a:r>
            <a:r>
              <a:rPr lang="it-IT" sz="1200" dirty="0" smtClean="0"/>
              <a:t>leggendola e </a:t>
            </a:r>
            <a:r>
              <a:rPr lang="it-IT" sz="1200" dirty="0"/>
              <a:t>fidandosi effettuata il download del </a:t>
            </a:r>
            <a:r>
              <a:rPr lang="it-IT" sz="1200" dirty="0" smtClean="0"/>
              <a:t>documento e lo apre.</a:t>
            </a:r>
            <a:endParaRPr lang="it-IT" sz="1200" dirty="0"/>
          </a:p>
        </p:txBody>
      </p:sp>
      <p:pic>
        <p:nvPicPr>
          <p:cNvPr id="10" name="Immagin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63843" y="4227443"/>
            <a:ext cx="4240471" cy="1900628"/>
          </a:xfrm>
          <a:prstGeom prst="rect">
            <a:avLst/>
          </a:prstGeom>
        </p:spPr>
      </p:pic>
      <p:pic>
        <p:nvPicPr>
          <p:cNvPr id="11" name="Immagin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763844" y="4002156"/>
            <a:ext cx="4240470" cy="2125915"/>
          </a:xfrm>
          <a:prstGeom prst="rect">
            <a:avLst/>
          </a:prstGeom>
        </p:spPr>
      </p:pic>
      <p:pic>
        <p:nvPicPr>
          <p:cNvPr id="12" name="Immagine 1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288816" y="4002156"/>
            <a:ext cx="3696194" cy="2125915"/>
          </a:xfrm>
          <a:prstGeom prst="rect">
            <a:avLst/>
          </a:prstGeom>
        </p:spPr>
      </p:pic>
      <p:sp>
        <p:nvSpPr>
          <p:cNvPr id="13" name="Freccia giù 12"/>
          <p:cNvSpPr/>
          <p:nvPr/>
        </p:nvSpPr>
        <p:spPr>
          <a:xfrm rot="16200000">
            <a:off x="7732164" y="2669024"/>
            <a:ext cx="379143" cy="485287"/>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it-IT"/>
          </a:p>
        </p:txBody>
      </p:sp>
      <p:sp>
        <p:nvSpPr>
          <p:cNvPr id="14" name="CasellaDiTesto 13"/>
          <p:cNvSpPr txBox="1"/>
          <p:nvPr/>
        </p:nvSpPr>
        <p:spPr>
          <a:xfrm>
            <a:off x="8813522" y="2754459"/>
            <a:ext cx="2646782" cy="276999"/>
          </a:xfrm>
          <a:prstGeom prst="rect">
            <a:avLst/>
          </a:prstGeom>
          <a:ln w="57150">
            <a:solidFill>
              <a:schemeClr val="tx1"/>
            </a:solidFill>
          </a:ln>
        </p:spPr>
        <p:style>
          <a:lnRef idx="2">
            <a:schemeClr val="dk1"/>
          </a:lnRef>
          <a:fillRef idx="1">
            <a:schemeClr val="lt1"/>
          </a:fillRef>
          <a:effectRef idx="0">
            <a:schemeClr val="dk1"/>
          </a:effectRef>
          <a:fontRef idx="minor">
            <a:schemeClr val="dk1"/>
          </a:fontRef>
        </p:style>
        <p:txBody>
          <a:bodyPr wrap="square" rtlCol="0">
            <a:spAutoFit/>
          </a:bodyPr>
          <a:lstStyle/>
          <a:p>
            <a:pPr lvl="0"/>
            <a:r>
              <a:rPr lang="it-IT" sz="1200" dirty="0" smtClean="0"/>
              <a:t>Follina Attack. </a:t>
            </a:r>
            <a:endParaRPr lang="it-IT" sz="1200" dirty="0"/>
          </a:p>
        </p:txBody>
      </p:sp>
    </p:spTree>
    <p:extLst>
      <p:ext uri="{BB962C8B-B14F-4D97-AF65-F5344CB8AC3E}">
        <p14:creationId xmlns:p14="http://schemas.microsoft.com/office/powerpoint/2010/main" val="5187470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linds(horizontal)">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oogle Shape;57;p13"/>
          <p:cNvPicPr preferRelativeResize="0"/>
          <p:nvPr/>
        </p:nvPicPr>
        <p:blipFill rotWithShape="1">
          <a:blip r:embed="rId3">
            <a:alphaModFix/>
          </a:blip>
          <a:srcRect l="1556" t="6100" r="1788" b="5747"/>
          <a:stretch/>
        </p:blipFill>
        <p:spPr>
          <a:xfrm>
            <a:off x="88900" y="215467"/>
            <a:ext cx="2619111" cy="800325"/>
          </a:xfrm>
          <a:prstGeom prst="rect">
            <a:avLst/>
          </a:prstGeom>
          <a:noFill/>
          <a:ln>
            <a:noFill/>
          </a:ln>
        </p:spPr>
      </p:pic>
      <p:sp>
        <p:nvSpPr>
          <p:cNvPr id="5" name="CasellaDiTesto 4"/>
          <p:cNvSpPr txBox="1"/>
          <p:nvPr/>
        </p:nvSpPr>
        <p:spPr>
          <a:xfrm>
            <a:off x="278296" y="2177596"/>
            <a:ext cx="3267307" cy="830997"/>
          </a:xfrm>
          <a:prstGeom prst="rect">
            <a:avLst/>
          </a:prstGeom>
          <a:ln w="57150">
            <a:solidFill>
              <a:schemeClr val="tx1"/>
            </a:solidFill>
          </a:ln>
        </p:spPr>
        <p:style>
          <a:lnRef idx="2">
            <a:schemeClr val="dk1"/>
          </a:lnRef>
          <a:fillRef idx="1">
            <a:schemeClr val="lt1"/>
          </a:fillRef>
          <a:effectRef idx="0">
            <a:schemeClr val="dk1"/>
          </a:effectRef>
          <a:fontRef idx="minor">
            <a:schemeClr val="dk1"/>
          </a:fontRef>
        </p:style>
        <p:txBody>
          <a:bodyPr wrap="square" rtlCol="0">
            <a:spAutoFit/>
          </a:bodyPr>
          <a:lstStyle/>
          <a:p>
            <a:pPr lvl="0">
              <a:spcAft>
                <a:spcPts val="0"/>
              </a:spcAft>
            </a:pPr>
            <a:r>
              <a:rPr lang="it-IT" sz="1200" dirty="0" smtClean="0">
                <a:effectLst/>
                <a:latin typeface="Helvetica" charset="0"/>
                <a:ea typeface="Times New Roman" charset="0"/>
              </a:rPr>
              <a:t>L’attaccante ora possiede una </a:t>
            </a:r>
            <a:r>
              <a:rPr lang="it-IT" sz="1200" b="1" dirty="0" smtClean="0">
                <a:effectLst/>
                <a:latin typeface="Helvetica" charset="0"/>
                <a:ea typeface="Times New Roman" charset="0"/>
              </a:rPr>
              <a:t>reverse-shell</a:t>
            </a:r>
            <a:r>
              <a:rPr lang="it-IT" sz="1200" dirty="0" smtClean="0">
                <a:effectLst/>
                <a:latin typeface="Helvetica" charset="0"/>
                <a:ea typeface="Times New Roman" charset="0"/>
              </a:rPr>
              <a:t> aperta sul computer della vittima e può procedere al download del keylogger precedentemente caricato su </a:t>
            </a:r>
            <a:r>
              <a:rPr lang="it-IT" sz="1200" dirty="0" err="1" smtClean="0">
                <a:effectLst/>
                <a:latin typeface="Helvetica" charset="0"/>
                <a:ea typeface="Times New Roman" charset="0"/>
              </a:rPr>
              <a:t>filbin</a:t>
            </a:r>
            <a:endParaRPr lang="it-IT" sz="1400" dirty="0">
              <a:effectLst/>
              <a:latin typeface="Times New Roman" charset="0"/>
              <a:ea typeface="Times New Roman" charset="0"/>
            </a:endParaRPr>
          </a:p>
        </p:txBody>
      </p:sp>
      <p:sp>
        <p:nvSpPr>
          <p:cNvPr id="6" name="Freccia giù 5"/>
          <p:cNvSpPr/>
          <p:nvPr/>
        </p:nvSpPr>
        <p:spPr>
          <a:xfrm rot="16200000">
            <a:off x="3896428" y="2350450"/>
            <a:ext cx="379143" cy="485287"/>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it-IT"/>
          </a:p>
        </p:txBody>
      </p:sp>
      <p:sp>
        <p:nvSpPr>
          <p:cNvPr id="7" name="CasellaDiTesto 6"/>
          <p:cNvSpPr txBox="1"/>
          <p:nvPr/>
        </p:nvSpPr>
        <p:spPr>
          <a:xfrm>
            <a:off x="4509606" y="2090167"/>
            <a:ext cx="2646782" cy="1384995"/>
          </a:xfrm>
          <a:prstGeom prst="rect">
            <a:avLst/>
          </a:prstGeom>
          <a:ln w="57150">
            <a:solidFill>
              <a:schemeClr val="tx1"/>
            </a:solidFill>
          </a:ln>
        </p:spPr>
        <p:style>
          <a:lnRef idx="2">
            <a:schemeClr val="dk1"/>
          </a:lnRef>
          <a:fillRef idx="1">
            <a:schemeClr val="lt1"/>
          </a:fillRef>
          <a:effectRef idx="0">
            <a:schemeClr val="dk1"/>
          </a:effectRef>
          <a:fontRef idx="minor">
            <a:schemeClr val="dk1"/>
          </a:fontRef>
        </p:style>
        <p:txBody>
          <a:bodyPr wrap="square" rtlCol="0">
            <a:spAutoFit/>
          </a:bodyPr>
          <a:lstStyle/>
          <a:p>
            <a:pPr lvl="0"/>
            <a:r>
              <a:rPr lang="it-IT" sz="1200" dirty="0" smtClean="0"/>
              <a:t>Per avere una trasmissione silente e quindi il download del virus viene utilizza </a:t>
            </a:r>
            <a:r>
              <a:rPr lang="it-IT" sz="1200" dirty="0"/>
              <a:t>il </a:t>
            </a:r>
            <a:r>
              <a:rPr lang="it-IT" sz="1200" dirty="0" smtClean="0"/>
              <a:t>comando </a:t>
            </a:r>
            <a:r>
              <a:rPr lang="it-IT" sz="1200" dirty="0" err="1" smtClean="0"/>
              <a:t>cURL</a:t>
            </a:r>
            <a:r>
              <a:rPr lang="it-IT" sz="1200" dirty="0" smtClean="0"/>
              <a:t>(vecchio </a:t>
            </a:r>
            <a:r>
              <a:rPr lang="it-IT" sz="1200" dirty="0" err="1" smtClean="0"/>
              <a:t>httpget</a:t>
            </a:r>
            <a:r>
              <a:rPr lang="it-IT" sz="1200" dirty="0" smtClean="0"/>
              <a:t>) che è uno strumento da riga di comando per ottenere o inviare dati, inclusi file, utilizzando la sintassi degli URL.</a:t>
            </a:r>
            <a:endParaRPr lang="it-IT" sz="1200" dirty="0"/>
          </a:p>
        </p:txBody>
      </p:sp>
      <p:pic>
        <p:nvPicPr>
          <p:cNvPr id="3" name="Immagin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5478" y="3843130"/>
            <a:ext cx="2840710" cy="2210628"/>
          </a:xfrm>
          <a:prstGeom prst="rect">
            <a:avLst/>
          </a:prstGeom>
        </p:spPr>
      </p:pic>
      <p:pic>
        <p:nvPicPr>
          <p:cNvPr id="2" name="Immagin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843356" y="3596019"/>
            <a:ext cx="3662570" cy="3080868"/>
          </a:xfrm>
          <a:prstGeom prst="rect">
            <a:avLst/>
          </a:prstGeom>
        </p:spPr>
      </p:pic>
      <p:sp>
        <p:nvSpPr>
          <p:cNvPr id="8" name="Freccia giù 7"/>
          <p:cNvSpPr/>
          <p:nvPr/>
        </p:nvSpPr>
        <p:spPr>
          <a:xfrm rot="16200000">
            <a:off x="7732525" y="2429668"/>
            <a:ext cx="379143" cy="485287"/>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it-IT"/>
          </a:p>
        </p:txBody>
      </p:sp>
      <p:sp>
        <p:nvSpPr>
          <p:cNvPr id="9" name="CasellaDiTesto 8"/>
          <p:cNvSpPr txBox="1"/>
          <p:nvPr/>
        </p:nvSpPr>
        <p:spPr>
          <a:xfrm>
            <a:off x="8687805" y="2177596"/>
            <a:ext cx="2646782" cy="830997"/>
          </a:xfrm>
          <a:prstGeom prst="rect">
            <a:avLst/>
          </a:prstGeom>
          <a:ln w="57150">
            <a:solidFill>
              <a:schemeClr val="tx1"/>
            </a:solidFill>
          </a:ln>
        </p:spPr>
        <p:style>
          <a:lnRef idx="2">
            <a:schemeClr val="dk1"/>
          </a:lnRef>
          <a:fillRef idx="1">
            <a:schemeClr val="lt1"/>
          </a:fillRef>
          <a:effectRef idx="0">
            <a:schemeClr val="dk1"/>
          </a:effectRef>
          <a:fontRef idx="minor">
            <a:schemeClr val="dk1"/>
          </a:fontRef>
        </p:style>
        <p:txBody>
          <a:bodyPr wrap="square" rtlCol="0">
            <a:spAutoFit/>
          </a:bodyPr>
          <a:lstStyle/>
          <a:p>
            <a:pPr lvl="0"/>
            <a:r>
              <a:rPr lang="it-IT" sz="1200" dirty="0"/>
              <a:t>Effettuato il </a:t>
            </a:r>
            <a:r>
              <a:rPr lang="it-IT" sz="1200" dirty="0" smtClean="0"/>
              <a:t>download, scompattato il file zip con il comando </a:t>
            </a:r>
            <a:r>
              <a:rPr lang="it-IT" sz="1200" b="1" dirty="0" smtClean="0"/>
              <a:t>tar </a:t>
            </a:r>
            <a:r>
              <a:rPr lang="it-IT" sz="1200" b="1" dirty="0" err="1" smtClean="0"/>
              <a:t>xf</a:t>
            </a:r>
            <a:r>
              <a:rPr lang="it-IT" sz="1200" b="1" dirty="0" smtClean="0"/>
              <a:t> nome file </a:t>
            </a:r>
            <a:r>
              <a:rPr lang="it-IT" sz="1200" dirty="0" smtClean="0"/>
              <a:t>l’attaccante </a:t>
            </a:r>
            <a:r>
              <a:rPr lang="it-IT" sz="1200" dirty="0"/>
              <a:t>con il comando start </a:t>
            </a:r>
            <a:r>
              <a:rPr lang="it-IT" sz="1200" dirty="0" err="1"/>
              <a:t>nomevirus.exe</a:t>
            </a:r>
            <a:r>
              <a:rPr lang="it-IT" sz="1200" dirty="0"/>
              <a:t> avvia il keylogger </a:t>
            </a:r>
          </a:p>
        </p:txBody>
      </p:sp>
      <p:pic>
        <p:nvPicPr>
          <p:cNvPr id="10" name="Immagine 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303778" y="3596019"/>
            <a:ext cx="3400958" cy="3080868"/>
          </a:xfrm>
          <a:prstGeom prst="rect">
            <a:avLst/>
          </a:prstGeom>
        </p:spPr>
      </p:pic>
    </p:spTree>
    <p:extLst>
      <p:ext uri="{BB962C8B-B14F-4D97-AF65-F5344CB8AC3E}">
        <p14:creationId xmlns:p14="http://schemas.microsoft.com/office/powerpoint/2010/main" val="1208587617"/>
      </p:ext>
    </p:extLst>
  </p:cSld>
  <p:clrMapOvr>
    <a:masterClrMapping/>
  </p:clrMapOvr>
  <p:timing>
    <p:tnLst>
      <p:par>
        <p:cTn id="1" dur="indefinite" restart="never" nodeType="tmRoot"/>
      </p:par>
    </p:tnLst>
  </p:timing>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7252</TotalTime>
  <Words>838</Words>
  <Application>Microsoft Macintosh PowerPoint</Application>
  <PresentationFormat>Widescreen</PresentationFormat>
  <Paragraphs>79</Paragraphs>
  <Slides>13</Slides>
  <Notes>5</Notes>
  <HiddenSlides>0</HiddenSlides>
  <MMClips>1</MMClips>
  <ScaleCrop>false</ScaleCrop>
  <HeadingPairs>
    <vt:vector size="6" baseType="variant">
      <vt:variant>
        <vt:lpstr>Caratteri utilizzati</vt:lpstr>
      </vt:variant>
      <vt:variant>
        <vt:i4>6</vt:i4>
      </vt:variant>
      <vt:variant>
        <vt:lpstr>Tema</vt:lpstr>
      </vt:variant>
      <vt:variant>
        <vt:i4>1</vt:i4>
      </vt:variant>
      <vt:variant>
        <vt:lpstr>Titoli diapositive</vt:lpstr>
      </vt:variant>
      <vt:variant>
        <vt:i4>13</vt:i4>
      </vt:variant>
    </vt:vector>
  </HeadingPairs>
  <TitlesOfParts>
    <vt:vector size="20" baseType="lpstr">
      <vt:lpstr>Arial</vt:lpstr>
      <vt:lpstr>Calibri</vt:lpstr>
      <vt:lpstr>Calibri Light</vt:lpstr>
      <vt:lpstr>Helvetica</vt:lpstr>
      <vt:lpstr>Symbol</vt:lpstr>
      <vt:lpstr>Times New Roman</vt:lpstr>
      <vt:lpstr>Tema di Office</vt:lpstr>
      <vt:lpstr>Phishing attack using follina exploit and keylogger injection   </vt:lpstr>
      <vt:lpstr>Presentazione di PowerPoint</vt:lpstr>
      <vt:lpstr>Presentazione di PowerPoint</vt:lpstr>
      <vt:lpstr>Presentazione di PowerPoint</vt:lpstr>
      <vt:lpstr>Presentazione di PowerPoint</vt:lpstr>
      <vt:lpstr>Presentazione di PowerPoint</vt:lpstr>
      <vt:lpstr>Presentazione di PowerPoint</vt:lpstr>
      <vt:lpstr>Presentazione di PowerPoint</vt:lpstr>
      <vt:lpstr>Presentazione di PowerPoint</vt:lpstr>
      <vt:lpstr>Presentazione di PowerPoint</vt:lpstr>
      <vt:lpstr>Presentazione di PowerPoint</vt:lpstr>
      <vt:lpstr>Presentazione di PowerPoint</vt:lpstr>
      <vt:lpstr>Presentazione di PowerPoint</vt:lpstr>
    </vt:vector>
  </TitlesOfParts>
  <Manager/>
  <Company/>
  <LinksUpToDate>false</LinksUpToDate>
  <SharedDoc>false</SharedDoc>
  <HyperlinkBase/>
  <HyperlinksChanged>false</HyperlinksChanged>
  <AppVersion>15.0026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NS presentazione</dc:title>
  <dc:subject/>
  <dc:creator>ALBERTO URRARO</dc:creator>
  <cp:keywords/>
  <dc:description/>
  <cp:lastModifiedBy>ALBERTO URRARO</cp:lastModifiedBy>
  <cp:revision>40</cp:revision>
  <dcterms:created xsi:type="dcterms:W3CDTF">2022-09-21T11:48:23Z</dcterms:created>
  <dcterms:modified xsi:type="dcterms:W3CDTF">2022-10-09T09:51:07Z</dcterms:modified>
  <cp:category/>
</cp:coreProperties>
</file>

<file path=docProps/thumbnail.jpeg>
</file>